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61" r:id="rId3"/>
    <p:sldId id="263"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Lst>
  <p:sldSz cx="9144000" cy="5143500" type="screen16x9"/>
  <p:notesSz cx="6858000" cy="9144000"/>
  <p:embeddedFontLst>
    <p:embeddedFont>
      <p:font typeface="Oswald" pitchFamily="2" charset="77"/>
      <p:regular r:id="rId31"/>
      <p:bold r:id="rId32"/>
    </p:embeddedFont>
    <p:embeddedFont>
      <p:font typeface="Source Sans Pro"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76BB"/>
    <a:srgbClr val="F762BE"/>
    <a:srgbClr val="BFBFBF"/>
    <a:srgbClr val="E5E5E5"/>
    <a:srgbClr val="F7C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83439"/>
  </p:normalViewPr>
  <p:slideViewPr>
    <p:cSldViewPr snapToGrid="0">
      <p:cViewPr varScale="1">
        <p:scale>
          <a:sx n="119" d="100"/>
          <a:sy n="119" d="100"/>
        </p:scale>
        <p:origin x="16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p:txBody>
      </p:sp>
    </p:spTree>
    <p:extLst>
      <p:ext uri="{BB962C8B-B14F-4D97-AF65-F5344CB8AC3E}">
        <p14:creationId xmlns:p14="http://schemas.microsoft.com/office/powerpoint/2010/main" val="1081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130,000 is 2.4% of population</a:t>
            </a:r>
          </a:p>
        </p:txBody>
      </p:sp>
    </p:spTree>
    <p:extLst>
      <p:ext uri="{BB962C8B-B14F-4D97-AF65-F5344CB8AC3E}">
        <p14:creationId xmlns:p14="http://schemas.microsoft.com/office/powerpoint/2010/main" val="392514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079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effectLst/>
                <a:latin typeface="ArialMT"/>
              </a:rPr>
              <a:t>Other CVD includes “sequelae of CVD” – perhaps this accounts for the high number of deaths</a:t>
            </a:r>
            <a:endParaRPr lang="en-GB" dirty="0"/>
          </a:p>
        </p:txBody>
      </p:sp>
    </p:spTree>
    <p:extLst>
      <p:ext uri="{BB962C8B-B14F-4D97-AF65-F5344CB8AC3E}">
        <p14:creationId xmlns:p14="http://schemas.microsoft.com/office/powerpoint/2010/main" val="345413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solidFill>
                  <a:srgbClr val="000000"/>
                </a:solidFill>
                <a:latin typeface="Helvetica Neue" panose="02000503000000020004" pitchFamily="2" charset="0"/>
              </a:rPr>
              <a:t>Looked at incidence data – shows same pattern</a:t>
            </a:r>
          </a:p>
        </p:txBody>
      </p:sp>
    </p:spTree>
    <p:extLst>
      <p:ext uri="{BB962C8B-B14F-4D97-AF65-F5344CB8AC3E}">
        <p14:creationId xmlns:p14="http://schemas.microsoft.com/office/powerpoint/2010/main" val="3202805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effectLst/>
                <a:latin typeface="ArialMT"/>
              </a:rPr>
              <a:t>Other CVD includes “sequelae of CVD” – perhaps this accounts for the high number of deaths</a:t>
            </a:r>
            <a:endParaRPr lang="en-GB" dirty="0"/>
          </a:p>
        </p:txBody>
      </p:sp>
    </p:spTree>
    <p:extLst>
      <p:ext uri="{BB962C8B-B14F-4D97-AF65-F5344CB8AC3E}">
        <p14:creationId xmlns:p14="http://schemas.microsoft.com/office/powerpoint/2010/main" val="283977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84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tx1">
              <a:lumMod val="60000"/>
              <a:lumOff val="40000"/>
            </a:scheme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chemeClr val="bg1">
              <a:lumMod val="65000"/>
              <a:alpha val="73460"/>
            </a:scheme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F76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A176BB"/>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A176BB"/>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A176BB"/>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A176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A176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F762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txBox="1">
            <a:spLocks noGrp="1"/>
          </p:cNvSpPr>
          <p:nvPr>
            <p:ph type="ctrTitle"/>
          </p:nvPr>
        </p:nvSpPr>
        <p:spPr>
          <a:xfrm>
            <a:off x="2881300" y="2794251"/>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latin typeface="Source Sans Pro" panose="020B0503030403020204" pitchFamily="34" charset="0"/>
                <a:ea typeface="Source Sans Pro" panose="020B0503030403020204" pitchFamily="34" charset="0"/>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200" name="Google Shape;200;p5"/>
          <p:cNvSpPr txBox="1">
            <a:spLocks noGrp="1"/>
          </p:cNvSpPr>
          <p:nvPr>
            <p:ph type="title"/>
          </p:nvPr>
        </p:nvSpPr>
        <p:spPr>
          <a:xfrm>
            <a:off x="1073700" y="202425"/>
            <a:ext cx="6996600" cy="593312"/>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sz="3600">
                <a:solidFill>
                  <a:schemeClr val="bg1">
                    <a:lumMod val="50000"/>
                  </a:schemeClr>
                </a:solidFill>
                <a:latin typeface="Source Sans Pro" panose="020B0503030403020204" pitchFamily="34" charset="0"/>
                <a:ea typeface="Source Sans Pro" panose="020B0503030403020204" pitchFamily="34" charset="0"/>
                <a:cs typeface="Arial"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201" name="Google Shape;201;p5"/>
          <p:cNvSpPr txBox="1">
            <a:spLocks noGrp="1"/>
          </p:cNvSpPr>
          <p:nvPr>
            <p:ph type="body" idx="1"/>
          </p:nvPr>
        </p:nvSpPr>
        <p:spPr>
          <a:xfrm>
            <a:off x="1075850" y="1175658"/>
            <a:ext cx="6996600" cy="3096194"/>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chemeClr val="bg1">
                  <a:lumMod val="50000"/>
                </a:schemeClr>
              </a:buClr>
              <a:buSzPct val="80000"/>
              <a:buChar char="◉"/>
              <a:defRPr>
                <a:solidFill>
                  <a:schemeClr val="bg1">
                    <a:lumMod val="50000"/>
                  </a:schemeClr>
                </a:solidFill>
                <a:latin typeface="Source Sans Pro" panose="020B0503030403020204" pitchFamily="34" charset="0"/>
                <a:ea typeface="Source Sans Pro" panose="020B0503030403020204" pitchFamily="34" charset="0"/>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pic>
        <p:nvPicPr>
          <p:cNvPr id="41" name="Picture 40">
            <a:extLst>
              <a:ext uri="{FF2B5EF4-FFF2-40B4-BE49-F238E27FC236}">
                <a16:creationId xmlns:a16="http://schemas.microsoft.com/office/drawing/2014/main" id="{7FB2608A-E12F-23E2-8227-CD62924DFD25}"/>
              </a:ext>
            </a:extLst>
          </p:cNvPr>
          <p:cNvPicPr>
            <a:picLocks noChangeAspect="1"/>
          </p:cNvPicPr>
          <p:nvPr userDrawn="1"/>
        </p:nvPicPr>
        <p:blipFill rotWithShape="1">
          <a:blip r:embed="rId2"/>
          <a:srcRect b="73988"/>
          <a:stretch/>
        </p:blipFill>
        <p:spPr>
          <a:xfrm>
            <a:off x="-27290" y="4271852"/>
            <a:ext cx="9198000" cy="874199"/>
          </a:xfrm>
          <a:prstGeom prst="rect">
            <a:avLst/>
          </a:prstGeom>
        </p:spPr>
      </p:pic>
      <p:sp>
        <p:nvSpPr>
          <p:cNvPr id="42" name="Rectangle 41">
            <a:extLst>
              <a:ext uri="{FF2B5EF4-FFF2-40B4-BE49-F238E27FC236}">
                <a16:creationId xmlns:a16="http://schemas.microsoft.com/office/drawing/2014/main" id="{9FB74782-B6A8-A94A-66A8-E726E7C9E71E}"/>
              </a:ext>
            </a:extLst>
          </p:cNvPr>
          <p:cNvSpPr/>
          <p:nvPr userDrawn="1"/>
        </p:nvSpPr>
        <p:spPr>
          <a:xfrm>
            <a:off x="1837509" y="4271852"/>
            <a:ext cx="200297" cy="169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2926" y="187396"/>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dirty="0"/>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lumMod val="50000"/>
            </a:schemeClr>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ct val="80000"/>
        <a:buFont typeface="Arial"/>
        <a:defRPr sz="1400" b="0" i="0" u="none" strike="noStrike" cap="none">
          <a:solidFill>
            <a:schemeClr val="bg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www.scotpho.org.uk/population-dynamics/deaths/data/most-frequent-caus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scotpho.org.uk/population-dynamics/deaths/data/most-frequent-caus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121919" y="2999094"/>
            <a:ext cx="8601626"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t>Cerebrovascular Disease in Scotland</a:t>
            </a:r>
            <a:br>
              <a:rPr lang="en-US" sz="3600" dirty="0"/>
            </a:br>
            <a:r>
              <a:rPr lang="en-US" sz="3600" b="0" dirty="0"/>
              <a:t>Statistics and Modeling </a:t>
            </a:r>
            <a:endParaRPr sz="3600" b="0" dirty="0"/>
          </a:p>
        </p:txBody>
      </p:sp>
      <p:sp>
        <p:nvSpPr>
          <p:cNvPr id="5" name="Google Shape;464;p13">
            <a:extLst>
              <a:ext uri="{FF2B5EF4-FFF2-40B4-BE49-F238E27FC236}">
                <a16:creationId xmlns:a16="http://schemas.microsoft.com/office/drawing/2014/main" id="{09085068-B997-A708-2EA9-52E8A13DDE72}"/>
              </a:ext>
            </a:extLst>
          </p:cNvPr>
          <p:cNvSpPr txBox="1">
            <a:spLocks/>
          </p:cNvSpPr>
          <p:nvPr/>
        </p:nvSpPr>
        <p:spPr>
          <a:xfrm>
            <a:off x="-121919" y="3983700"/>
            <a:ext cx="8601626"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Source Sans Pro" panose="020B0503030403020204" pitchFamily="34" charset="0"/>
                <a:ea typeface="Source Sans Pro" panose="020B0503030403020204" pitchFamily="34" charset="0"/>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r>
              <a:rPr lang="en-US" sz="2400" b="0" dirty="0"/>
              <a:t>Fiona Carson </a:t>
            </a:r>
          </a:p>
          <a:p>
            <a:r>
              <a:rPr lang="en-US" sz="2000" b="0" dirty="0"/>
              <a:t>February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40D5-8723-A886-B246-6661AE2D7FEB}"/>
              </a:ext>
            </a:extLst>
          </p:cNvPr>
          <p:cNvSpPr>
            <a:spLocks noGrp="1"/>
          </p:cNvSpPr>
          <p:nvPr>
            <p:ph type="title"/>
          </p:nvPr>
        </p:nvSpPr>
        <p:spPr/>
        <p:txBody>
          <a:bodyPr/>
          <a:lstStyle/>
          <a:p>
            <a:r>
              <a:rPr lang="en-US" dirty="0"/>
              <a:t>Mortality by Sex</a:t>
            </a:r>
          </a:p>
        </p:txBody>
      </p:sp>
      <p:sp>
        <p:nvSpPr>
          <p:cNvPr id="3" name="Text Placeholder 2">
            <a:extLst>
              <a:ext uri="{FF2B5EF4-FFF2-40B4-BE49-F238E27FC236}">
                <a16:creationId xmlns:a16="http://schemas.microsoft.com/office/drawing/2014/main" id="{0A49E256-3EC2-83B4-3573-6F594B179111}"/>
              </a:ext>
            </a:extLst>
          </p:cNvPr>
          <p:cNvSpPr>
            <a:spLocks noGrp="1"/>
          </p:cNvSpPr>
          <p:nvPr>
            <p:ph type="body" idx="1"/>
          </p:nvPr>
        </p:nvSpPr>
        <p:spPr>
          <a:xfrm>
            <a:off x="718799" y="914401"/>
            <a:ext cx="6996600" cy="3096194"/>
          </a:xfrm>
        </p:spPr>
        <p:txBody>
          <a:bodyPr/>
          <a:lstStyle/>
          <a:p>
            <a:r>
              <a:rPr lang="en-US" dirty="0"/>
              <a:t>Shows pronounced spike in number of deaths for men in 2020. Not sure if this is interesting enough to spend time on</a:t>
            </a:r>
          </a:p>
          <a:p>
            <a:endParaRPr lang="en-US" dirty="0"/>
          </a:p>
        </p:txBody>
      </p:sp>
      <p:pic>
        <p:nvPicPr>
          <p:cNvPr id="4" name="Picture 3">
            <a:extLst>
              <a:ext uri="{FF2B5EF4-FFF2-40B4-BE49-F238E27FC236}">
                <a16:creationId xmlns:a16="http://schemas.microsoft.com/office/drawing/2014/main" id="{5F8CF739-FBF0-0F0D-749E-E9189F7B7F78}"/>
              </a:ext>
            </a:extLst>
          </p:cNvPr>
          <p:cNvPicPr>
            <a:picLocks noChangeAspect="1"/>
          </p:cNvPicPr>
          <p:nvPr/>
        </p:nvPicPr>
        <p:blipFill>
          <a:blip r:embed="rId2"/>
          <a:stretch>
            <a:fillRect/>
          </a:stretch>
        </p:blipFill>
        <p:spPr>
          <a:xfrm>
            <a:off x="2481943" y="1912424"/>
            <a:ext cx="4024448" cy="2487958"/>
          </a:xfrm>
          <a:prstGeom prst="rect">
            <a:avLst/>
          </a:prstGeom>
        </p:spPr>
      </p:pic>
    </p:spTree>
    <p:extLst>
      <p:ext uri="{BB962C8B-B14F-4D97-AF65-F5344CB8AC3E}">
        <p14:creationId xmlns:p14="http://schemas.microsoft.com/office/powerpoint/2010/main" val="205162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B934-602F-E833-AA2C-1CC917592BD7}"/>
              </a:ext>
            </a:extLst>
          </p:cNvPr>
          <p:cNvSpPr>
            <a:spLocks noGrp="1"/>
          </p:cNvSpPr>
          <p:nvPr>
            <p:ph type="title"/>
          </p:nvPr>
        </p:nvSpPr>
        <p:spPr/>
        <p:txBody>
          <a:bodyPr/>
          <a:lstStyle/>
          <a:p>
            <a:r>
              <a:rPr lang="en-US" dirty="0"/>
              <a:t>Health Board Information</a:t>
            </a:r>
          </a:p>
        </p:txBody>
      </p:sp>
      <p:sp>
        <p:nvSpPr>
          <p:cNvPr id="3" name="Text Placeholder 2">
            <a:extLst>
              <a:ext uri="{FF2B5EF4-FFF2-40B4-BE49-F238E27FC236}">
                <a16:creationId xmlns:a16="http://schemas.microsoft.com/office/drawing/2014/main" id="{D15E8796-C74D-09A1-E9E4-3E0AC592B2EC}"/>
              </a:ext>
            </a:extLst>
          </p:cNvPr>
          <p:cNvSpPr>
            <a:spLocks noGrp="1"/>
          </p:cNvSpPr>
          <p:nvPr>
            <p:ph type="body" idx="1"/>
          </p:nvPr>
        </p:nvSpPr>
        <p:spPr>
          <a:xfrm>
            <a:off x="300788" y="795737"/>
            <a:ext cx="4732767" cy="1750422"/>
          </a:xfrm>
        </p:spPr>
        <p:txBody>
          <a:bodyPr/>
          <a:lstStyle/>
          <a:p>
            <a:r>
              <a:rPr lang="en-US" dirty="0"/>
              <a:t>Orkney smallest at 22,190</a:t>
            </a:r>
          </a:p>
          <a:p>
            <a:r>
              <a:rPr lang="en-US" dirty="0"/>
              <a:t>Glasgow largest at 1,174, 980</a:t>
            </a:r>
          </a:p>
          <a:p>
            <a:r>
              <a:rPr lang="en-US" dirty="0" err="1"/>
              <a:t>Orkeny</a:t>
            </a:r>
            <a:r>
              <a:rPr lang="en-US" dirty="0"/>
              <a:t> is &lt;2% size of Glasgow</a:t>
            </a:r>
          </a:p>
        </p:txBody>
      </p:sp>
      <p:pic>
        <p:nvPicPr>
          <p:cNvPr id="4" name="Picture 3">
            <a:extLst>
              <a:ext uri="{FF2B5EF4-FFF2-40B4-BE49-F238E27FC236}">
                <a16:creationId xmlns:a16="http://schemas.microsoft.com/office/drawing/2014/main" id="{A46B1386-5D6D-26A4-0E5D-3E49D9BC7B1A}"/>
              </a:ext>
            </a:extLst>
          </p:cNvPr>
          <p:cNvPicPr>
            <a:picLocks noChangeAspect="1"/>
          </p:cNvPicPr>
          <p:nvPr/>
        </p:nvPicPr>
        <p:blipFill>
          <a:blip r:embed="rId2"/>
          <a:stretch>
            <a:fillRect/>
          </a:stretch>
        </p:blipFill>
        <p:spPr>
          <a:xfrm>
            <a:off x="569778" y="2240288"/>
            <a:ext cx="3175945" cy="1964137"/>
          </a:xfrm>
          <a:prstGeom prst="rect">
            <a:avLst/>
          </a:prstGeom>
        </p:spPr>
      </p:pic>
      <p:pic>
        <p:nvPicPr>
          <p:cNvPr id="5" name="Picture 4">
            <a:extLst>
              <a:ext uri="{FF2B5EF4-FFF2-40B4-BE49-F238E27FC236}">
                <a16:creationId xmlns:a16="http://schemas.microsoft.com/office/drawing/2014/main" id="{31DFDAEF-BF5D-E7C1-5C73-A1871A271F9E}"/>
              </a:ext>
            </a:extLst>
          </p:cNvPr>
          <p:cNvPicPr>
            <a:picLocks noChangeAspect="1"/>
          </p:cNvPicPr>
          <p:nvPr/>
        </p:nvPicPr>
        <p:blipFill>
          <a:blip r:embed="rId3"/>
          <a:stretch>
            <a:fillRect/>
          </a:stretch>
        </p:blipFill>
        <p:spPr>
          <a:xfrm>
            <a:off x="5302545" y="2310243"/>
            <a:ext cx="3062828" cy="1894182"/>
          </a:xfrm>
          <a:prstGeom prst="rect">
            <a:avLst/>
          </a:prstGeom>
        </p:spPr>
      </p:pic>
      <p:sp>
        <p:nvSpPr>
          <p:cNvPr id="6" name="Text Placeholder 2">
            <a:extLst>
              <a:ext uri="{FF2B5EF4-FFF2-40B4-BE49-F238E27FC236}">
                <a16:creationId xmlns:a16="http://schemas.microsoft.com/office/drawing/2014/main" id="{D2B72611-ABC8-5095-36F8-9D8664A9D811}"/>
              </a:ext>
            </a:extLst>
          </p:cNvPr>
          <p:cNvSpPr txBox="1">
            <a:spLocks/>
          </p:cNvSpPr>
          <p:nvPr/>
        </p:nvSpPr>
        <p:spPr>
          <a:xfrm>
            <a:off x="5233929" y="939075"/>
            <a:ext cx="4732767" cy="1750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dirty="0"/>
              <a:t>More rural areas have higher percentage of over 75s</a:t>
            </a:r>
          </a:p>
        </p:txBody>
      </p:sp>
      <p:sp>
        <p:nvSpPr>
          <p:cNvPr id="7" name="Content Placeholder 2">
            <a:extLst>
              <a:ext uri="{FF2B5EF4-FFF2-40B4-BE49-F238E27FC236}">
                <a16:creationId xmlns:a16="http://schemas.microsoft.com/office/drawing/2014/main" id="{991C21FC-0C5D-0474-D663-55E9D786FAF8}"/>
              </a:ext>
            </a:extLst>
          </p:cNvPr>
          <p:cNvSpPr txBox="1">
            <a:spLocks/>
          </p:cNvSpPr>
          <p:nvPr/>
        </p:nvSpPr>
        <p:spPr>
          <a:xfrm>
            <a:off x="1951294" y="4173938"/>
            <a:ext cx="5649018" cy="347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lumMod val="50000"/>
                  </a:schemeClr>
                </a:solidFill>
                <a:latin typeface="Source Sans Pro" panose="020B0503030403020204" pitchFamily="34" charset="0"/>
                <a:ea typeface="Source Sans Pro" panose="020B0503030403020204" pitchFamily="34" charset="0"/>
              </a:rPr>
              <a:t>We are reporting EASR values so these differences are accounted for</a:t>
            </a:r>
          </a:p>
          <a:p>
            <a:endParaRPr lang="en-US" sz="1400" dirty="0">
              <a:solidFill>
                <a:schemeClr val="bg1">
                  <a:lumMod val="5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1325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E6D2-4864-48A9-5E89-B7C5861EE08F}"/>
              </a:ext>
            </a:extLst>
          </p:cNvPr>
          <p:cNvSpPr>
            <a:spLocks noGrp="1"/>
          </p:cNvSpPr>
          <p:nvPr>
            <p:ph type="title"/>
          </p:nvPr>
        </p:nvSpPr>
        <p:spPr/>
        <p:txBody>
          <a:bodyPr/>
          <a:lstStyle/>
          <a:p>
            <a:r>
              <a:rPr lang="en-US" dirty="0"/>
              <a:t>Discharges by Health Board</a:t>
            </a:r>
          </a:p>
        </p:txBody>
      </p:sp>
      <p:pic>
        <p:nvPicPr>
          <p:cNvPr id="4" name="Picture 3">
            <a:extLst>
              <a:ext uri="{FF2B5EF4-FFF2-40B4-BE49-F238E27FC236}">
                <a16:creationId xmlns:a16="http://schemas.microsoft.com/office/drawing/2014/main" id="{7325371D-D56B-AEF1-5F38-EBCED0C7E963}"/>
              </a:ext>
            </a:extLst>
          </p:cNvPr>
          <p:cNvPicPr>
            <a:picLocks noChangeAspect="1"/>
          </p:cNvPicPr>
          <p:nvPr/>
        </p:nvPicPr>
        <p:blipFill>
          <a:blip r:embed="rId2"/>
          <a:stretch>
            <a:fillRect/>
          </a:stretch>
        </p:blipFill>
        <p:spPr>
          <a:xfrm>
            <a:off x="180300" y="943247"/>
            <a:ext cx="2527866" cy="3903836"/>
          </a:xfrm>
          <a:prstGeom prst="rect">
            <a:avLst/>
          </a:prstGeom>
        </p:spPr>
      </p:pic>
      <p:sp>
        <p:nvSpPr>
          <p:cNvPr id="5" name="TextBox 4">
            <a:extLst>
              <a:ext uri="{FF2B5EF4-FFF2-40B4-BE49-F238E27FC236}">
                <a16:creationId xmlns:a16="http://schemas.microsoft.com/office/drawing/2014/main" id="{A8C1F128-F61F-1DD2-5A2C-DEF37DE26492}"/>
              </a:ext>
            </a:extLst>
          </p:cNvPr>
          <p:cNvSpPr txBox="1"/>
          <p:nvPr/>
        </p:nvSpPr>
        <p:spPr>
          <a:xfrm>
            <a:off x="948174" y="611071"/>
            <a:ext cx="1180369" cy="369332"/>
          </a:xfrm>
          <a:prstGeom prst="rect">
            <a:avLst/>
          </a:prstGeom>
          <a:noFill/>
        </p:spPr>
        <p:txBody>
          <a:bodyPr wrap="square" rtlCol="0">
            <a:spAutoFit/>
          </a:bodyPr>
          <a:lstStyle/>
          <a:p>
            <a:r>
              <a:rPr lang="en-US" dirty="0"/>
              <a:t>2021 Data</a:t>
            </a:r>
          </a:p>
        </p:txBody>
      </p:sp>
      <p:pic>
        <p:nvPicPr>
          <p:cNvPr id="6" name="Picture 5">
            <a:extLst>
              <a:ext uri="{FF2B5EF4-FFF2-40B4-BE49-F238E27FC236}">
                <a16:creationId xmlns:a16="http://schemas.microsoft.com/office/drawing/2014/main" id="{5491CF1B-77C6-19AD-1F42-565971B15839}"/>
              </a:ext>
            </a:extLst>
          </p:cNvPr>
          <p:cNvPicPr>
            <a:picLocks noChangeAspect="1"/>
          </p:cNvPicPr>
          <p:nvPr/>
        </p:nvPicPr>
        <p:blipFill>
          <a:blip r:embed="rId3"/>
          <a:stretch>
            <a:fillRect/>
          </a:stretch>
        </p:blipFill>
        <p:spPr>
          <a:xfrm>
            <a:off x="3340869" y="943247"/>
            <a:ext cx="5102932" cy="3154688"/>
          </a:xfrm>
          <a:prstGeom prst="rect">
            <a:avLst/>
          </a:prstGeom>
        </p:spPr>
      </p:pic>
      <p:sp>
        <p:nvSpPr>
          <p:cNvPr id="7" name="TextBox 6">
            <a:extLst>
              <a:ext uri="{FF2B5EF4-FFF2-40B4-BE49-F238E27FC236}">
                <a16:creationId xmlns:a16="http://schemas.microsoft.com/office/drawing/2014/main" id="{41FAC146-D057-43B9-7C93-BCF8019EF0EC}"/>
              </a:ext>
            </a:extLst>
          </p:cNvPr>
          <p:cNvSpPr txBox="1"/>
          <p:nvPr/>
        </p:nvSpPr>
        <p:spPr>
          <a:xfrm>
            <a:off x="3466133" y="3946837"/>
            <a:ext cx="4229700" cy="900246"/>
          </a:xfrm>
          <a:prstGeom prst="rect">
            <a:avLst/>
          </a:prstGeom>
          <a:noFill/>
        </p:spPr>
        <p:txBody>
          <a:bodyPr wrap="square">
            <a:spAutoFit/>
          </a:bodyPr>
          <a:lstStyle/>
          <a:p>
            <a:r>
              <a:rPr lang="en-GB" sz="1050" dirty="0">
                <a:solidFill>
                  <a:schemeClr val="bg1">
                    <a:lumMod val="50000"/>
                  </a:schemeClr>
                </a:solidFill>
                <a:effectLst/>
                <a:latin typeface="Source Sans Pro" panose="020B0503030403020204" pitchFamily="34" charset="0"/>
                <a:ea typeface="Source Sans Pro" panose="020B0503030403020204" pitchFamily="34" charset="0"/>
              </a:rPr>
              <a:t>From PHS report:</a:t>
            </a:r>
          </a:p>
          <a:p>
            <a:r>
              <a:rPr lang="en-GB" sz="1050" dirty="0">
                <a:solidFill>
                  <a:schemeClr val="bg1">
                    <a:lumMod val="50000"/>
                  </a:schemeClr>
                </a:solidFill>
                <a:effectLst/>
                <a:latin typeface="Source Sans Pro" panose="020B0503030403020204" pitchFamily="34" charset="0"/>
                <a:ea typeface="Source Sans Pro" panose="020B0503030403020204" pitchFamily="34" charset="0"/>
              </a:rPr>
              <a:t>“Over the past ten years, there was an increase in the adjusted discharge rate for stroke in all deprivation quintiles. The rate in the most deprived quintile increased by 39% compared to 21% in the least deprived quintile.” </a:t>
            </a:r>
          </a:p>
        </p:txBody>
      </p:sp>
    </p:spTree>
    <p:extLst>
      <p:ext uri="{BB962C8B-B14F-4D97-AF65-F5344CB8AC3E}">
        <p14:creationId xmlns:p14="http://schemas.microsoft.com/office/powerpoint/2010/main" val="298728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C77B-B4E1-C2B8-2313-DF009FB9AD42}"/>
              </a:ext>
            </a:extLst>
          </p:cNvPr>
          <p:cNvSpPr>
            <a:spLocks noGrp="1"/>
          </p:cNvSpPr>
          <p:nvPr>
            <p:ph type="title"/>
          </p:nvPr>
        </p:nvSpPr>
        <p:spPr/>
        <p:txBody>
          <a:bodyPr/>
          <a:lstStyle/>
          <a:p>
            <a:r>
              <a:rPr lang="en-US" dirty="0"/>
              <a:t>Incidences by Health Board?</a:t>
            </a:r>
          </a:p>
        </p:txBody>
      </p:sp>
      <p:sp>
        <p:nvSpPr>
          <p:cNvPr id="3" name="Text Placeholder 2">
            <a:extLst>
              <a:ext uri="{FF2B5EF4-FFF2-40B4-BE49-F238E27FC236}">
                <a16:creationId xmlns:a16="http://schemas.microsoft.com/office/drawing/2014/main" id="{25DC090C-0C22-C09E-113E-50AC3DEA7C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820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F88D-675F-B26B-393B-D36722A93433}"/>
              </a:ext>
            </a:extLst>
          </p:cNvPr>
          <p:cNvSpPr>
            <a:spLocks noGrp="1"/>
          </p:cNvSpPr>
          <p:nvPr>
            <p:ph type="title"/>
          </p:nvPr>
        </p:nvSpPr>
        <p:spPr/>
        <p:txBody>
          <a:bodyPr/>
          <a:lstStyle/>
          <a:p>
            <a:r>
              <a:rPr lang="en-US" dirty="0"/>
              <a:t>Mortality by Health Board</a:t>
            </a:r>
          </a:p>
        </p:txBody>
      </p:sp>
      <p:pic>
        <p:nvPicPr>
          <p:cNvPr id="4" name="Picture 3">
            <a:extLst>
              <a:ext uri="{FF2B5EF4-FFF2-40B4-BE49-F238E27FC236}">
                <a16:creationId xmlns:a16="http://schemas.microsoft.com/office/drawing/2014/main" id="{CF5AB5F2-215C-F87F-05C2-E494DA7FB52E}"/>
              </a:ext>
            </a:extLst>
          </p:cNvPr>
          <p:cNvPicPr>
            <a:picLocks noChangeAspect="1"/>
          </p:cNvPicPr>
          <p:nvPr/>
        </p:nvPicPr>
        <p:blipFill>
          <a:blip r:embed="rId2"/>
          <a:stretch>
            <a:fillRect/>
          </a:stretch>
        </p:blipFill>
        <p:spPr>
          <a:xfrm>
            <a:off x="5486398" y="2120418"/>
            <a:ext cx="3019799" cy="1862209"/>
          </a:xfrm>
          <a:prstGeom prst="rect">
            <a:avLst/>
          </a:prstGeom>
        </p:spPr>
      </p:pic>
      <p:pic>
        <p:nvPicPr>
          <p:cNvPr id="5" name="Picture 4">
            <a:extLst>
              <a:ext uri="{FF2B5EF4-FFF2-40B4-BE49-F238E27FC236}">
                <a16:creationId xmlns:a16="http://schemas.microsoft.com/office/drawing/2014/main" id="{48CA0B8F-393C-4C17-963E-7E94EB19808D}"/>
              </a:ext>
            </a:extLst>
          </p:cNvPr>
          <p:cNvPicPr>
            <a:picLocks noChangeAspect="1"/>
          </p:cNvPicPr>
          <p:nvPr/>
        </p:nvPicPr>
        <p:blipFill>
          <a:blip r:embed="rId3"/>
          <a:stretch>
            <a:fillRect/>
          </a:stretch>
        </p:blipFill>
        <p:spPr>
          <a:xfrm>
            <a:off x="5371360" y="942979"/>
            <a:ext cx="3134837" cy="1938715"/>
          </a:xfrm>
          <a:prstGeom prst="rect">
            <a:avLst/>
          </a:prstGeom>
        </p:spPr>
      </p:pic>
      <p:sp>
        <p:nvSpPr>
          <p:cNvPr id="6" name="Content Placeholder 2">
            <a:extLst>
              <a:ext uri="{FF2B5EF4-FFF2-40B4-BE49-F238E27FC236}">
                <a16:creationId xmlns:a16="http://schemas.microsoft.com/office/drawing/2014/main" id="{B2067105-05F3-526F-E7D0-0E32A3EAB4E3}"/>
              </a:ext>
            </a:extLst>
          </p:cNvPr>
          <p:cNvSpPr txBox="1">
            <a:spLocks/>
          </p:cNvSpPr>
          <p:nvPr/>
        </p:nvSpPr>
        <p:spPr>
          <a:xfrm>
            <a:off x="4439537" y="3982627"/>
            <a:ext cx="4922177" cy="868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Mortality generally decreasing for all demographics </a:t>
            </a:r>
          </a:p>
          <a:p>
            <a:r>
              <a:rPr lang="en-US" sz="1400" dirty="0"/>
              <a:t>Some instances of rates going up but these are for categories with mortality rates &lt; 10</a:t>
            </a:r>
          </a:p>
        </p:txBody>
      </p:sp>
      <p:sp>
        <p:nvSpPr>
          <p:cNvPr id="7" name="Content Placeholder 2">
            <a:extLst>
              <a:ext uri="{FF2B5EF4-FFF2-40B4-BE49-F238E27FC236}">
                <a16:creationId xmlns:a16="http://schemas.microsoft.com/office/drawing/2014/main" id="{8388BCB9-5D0C-09E1-39BD-420E2051625A}"/>
              </a:ext>
            </a:extLst>
          </p:cNvPr>
          <p:cNvSpPr txBox="1">
            <a:spLocks/>
          </p:cNvSpPr>
          <p:nvPr/>
        </p:nvSpPr>
        <p:spPr>
          <a:xfrm>
            <a:off x="5670631" y="2657946"/>
            <a:ext cx="3203403"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0000"/>
                </a:solidFill>
              </a:rPr>
              <a:t>Group islands together for map</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Add-in 7" title="Web Viewer">
                <a:extLst>
                  <a:ext uri="{FF2B5EF4-FFF2-40B4-BE49-F238E27FC236}">
                    <a16:creationId xmlns:a16="http://schemas.microsoft.com/office/drawing/2014/main" id="{CBAD7A06-692B-6C28-023F-1AAB5C0F8139}"/>
                  </a:ext>
                </a:extLst>
              </p:cNvPr>
              <p:cNvGraphicFramePr>
                <a:graphicFrameLocks noGrp="1"/>
              </p:cNvGraphicFramePr>
              <p:nvPr>
                <p:extLst>
                  <p:ext uri="{D42A27DB-BD31-4B8C-83A1-F6EECF244321}">
                    <p14:modId xmlns:p14="http://schemas.microsoft.com/office/powerpoint/2010/main" val="2346414715"/>
                  </p:ext>
                </p:extLst>
              </p:nvPr>
            </p:nvGraphicFramePr>
            <p:xfrm>
              <a:off x="362857" y="778754"/>
              <a:ext cx="3409784" cy="3585991"/>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8" name="Add-in 7" title="Web Viewer">
                <a:extLst>
                  <a:ext uri="{FF2B5EF4-FFF2-40B4-BE49-F238E27FC236}">
                    <a16:creationId xmlns:a16="http://schemas.microsoft.com/office/drawing/2014/main" id="{CBAD7A06-692B-6C28-023F-1AAB5C0F8139}"/>
                  </a:ext>
                </a:extLst>
              </p:cNvPr>
              <p:cNvPicPr>
                <a:picLocks noGrp="1" noRot="1" noChangeAspect="1" noMove="1" noResize="1" noEditPoints="1" noAdjustHandles="1" noChangeArrowheads="1" noChangeShapeType="1"/>
              </p:cNvPicPr>
              <p:nvPr/>
            </p:nvPicPr>
            <p:blipFill>
              <a:blip r:embed="rId5"/>
              <a:stretch>
                <a:fillRect/>
              </a:stretch>
            </p:blipFill>
            <p:spPr>
              <a:xfrm>
                <a:off x="362857" y="778754"/>
                <a:ext cx="3409784" cy="3585991"/>
              </a:xfrm>
              <a:prstGeom prst="rect">
                <a:avLst/>
              </a:prstGeom>
            </p:spPr>
          </p:pic>
        </mc:Fallback>
      </mc:AlternateContent>
    </p:spTree>
    <p:extLst>
      <p:ext uri="{BB962C8B-B14F-4D97-AF65-F5344CB8AC3E}">
        <p14:creationId xmlns:p14="http://schemas.microsoft.com/office/powerpoint/2010/main" val="88258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41BF-F0F2-6129-93E0-7EA53884719E}"/>
              </a:ext>
            </a:extLst>
          </p:cNvPr>
          <p:cNvSpPr>
            <a:spLocks noGrp="1"/>
          </p:cNvSpPr>
          <p:nvPr>
            <p:ph type="title"/>
          </p:nvPr>
        </p:nvSpPr>
        <p:spPr>
          <a:xfrm>
            <a:off x="426720" y="202425"/>
            <a:ext cx="8264433" cy="593312"/>
          </a:xfrm>
        </p:spPr>
        <p:txBody>
          <a:bodyPr/>
          <a:lstStyle/>
          <a:p>
            <a:r>
              <a:rPr lang="en-US" sz="3200" dirty="0"/>
              <a:t>The (Long!) Journey to a “Beautiful” Model</a:t>
            </a:r>
          </a:p>
        </p:txBody>
      </p:sp>
      <p:sp>
        <p:nvSpPr>
          <p:cNvPr id="4" name="Content Placeholder 2">
            <a:extLst>
              <a:ext uri="{FF2B5EF4-FFF2-40B4-BE49-F238E27FC236}">
                <a16:creationId xmlns:a16="http://schemas.microsoft.com/office/drawing/2014/main" id="{E1D870CE-EBF9-3FB0-1532-CD4D25470D05}"/>
              </a:ext>
            </a:extLst>
          </p:cNvPr>
          <p:cNvSpPr txBox="1">
            <a:spLocks/>
          </p:cNvSpPr>
          <p:nvPr/>
        </p:nvSpPr>
        <p:spPr>
          <a:xfrm>
            <a:off x="-2172418" y="1021073"/>
            <a:ext cx="7896710" cy="298346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a:buFont typeface="Arial" panose="020B0604020202020204" pitchFamily="34" charset="0"/>
              <a:buChar char="•"/>
            </a:pPr>
            <a:r>
              <a:rPr lang="en-GB" sz="1400" dirty="0">
                <a:solidFill>
                  <a:srgbClr val="000000"/>
                </a:solidFill>
                <a:latin typeface="Helvetica Neue" panose="02000503000000020004" pitchFamily="2" charset="0"/>
              </a:rPr>
              <a:t>Multiple linear regression (manual) 	</a:t>
            </a:r>
          </a:p>
          <a:p>
            <a:pPr lvl="1"/>
            <a:r>
              <a:rPr lang="en-GB" sz="1200" dirty="0">
                <a:solidFill>
                  <a:srgbClr val="000000"/>
                </a:solidFill>
                <a:latin typeface="Helvetica Neue" panose="02000503000000020004" pitchFamily="2" charset="0"/>
              </a:rPr>
              <a:t>R</a:t>
            </a:r>
            <a:r>
              <a:rPr lang="en-GB" sz="1200" baseline="30000" dirty="0">
                <a:solidFill>
                  <a:srgbClr val="000000"/>
                </a:solidFill>
                <a:latin typeface="Helvetica Neue" panose="02000503000000020004" pitchFamily="2" charset="0"/>
              </a:rPr>
              <a:t>2</a:t>
            </a:r>
            <a:r>
              <a:rPr lang="en-GB" sz="1200" dirty="0">
                <a:solidFill>
                  <a:srgbClr val="000000"/>
                </a:solidFill>
                <a:latin typeface="Helvetica Neue" panose="02000503000000020004" pitchFamily="2" charset="0"/>
              </a:rPr>
              <a:t> = 31%</a:t>
            </a:r>
          </a:p>
          <a:p>
            <a:pPr>
              <a:buFont typeface="Arial" panose="020B0604020202020204" pitchFamily="34" charset="0"/>
              <a:buChar char="•"/>
            </a:pPr>
            <a:r>
              <a:rPr lang="en-GB" sz="1400" dirty="0">
                <a:solidFill>
                  <a:srgbClr val="000000"/>
                </a:solidFill>
                <a:latin typeface="Helvetica Neue" panose="02000503000000020004" pitchFamily="2" charset="0"/>
              </a:rPr>
              <a:t>Random forest 		</a:t>
            </a:r>
          </a:p>
          <a:p>
            <a:pPr lvl="1"/>
            <a:r>
              <a:rPr lang="en-GB" sz="1200" dirty="0">
                <a:solidFill>
                  <a:srgbClr val="000000"/>
                </a:solidFill>
                <a:latin typeface="Helvetica Neue" panose="02000503000000020004" pitchFamily="2" charset="0"/>
              </a:rPr>
              <a:t>R</a:t>
            </a:r>
            <a:r>
              <a:rPr lang="en-GB" sz="1200" baseline="30000" dirty="0">
                <a:solidFill>
                  <a:srgbClr val="000000"/>
                </a:solidFill>
                <a:latin typeface="Helvetica Neue" panose="02000503000000020004" pitchFamily="2" charset="0"/>
              </a:rPr>
              <a:t>2</a:t>
            </a:r>
            <a:r>
              <a:rPr lang="en-GB" sz="1200" dirty="0">
                <a:solidFill>
                  <a:srgbClr val="000000"/>
                </a:solidFill>
                <a:latin typeface="Helvetica Neue" panose="02000503000000020004" pitchFamily="2" charset="0"/>
              </a:rPr>
              <a:t> = 97% but useless prediction</a:t>
            </a:r>
          </a:p>
          <a:p>
            <a:pPr>
              <a:buFont typeface="Arial" panose="020B0604020202020204" pitchFamily="34" charset="0"/>
              <a:buChar char="•"/>
            </a:pPr>
            <a:r>
              <a:rPr lang="en-GB" sz="1400" dirty="0">
                <a:solidFill>
                  <a:srgbClr val="000000"/>
                </a:solidFill>
                <a:latin typeface="Helvetica Neue" panose="02000503000000020004" pitchFamily="2" charset="0"/>
              </a:rPr>
              <a:t>ARIMA – 13 years (13 data points) – not enough</a:t>
            </a:r>
          </a:p>
          <a:p>
            <a:pPr>
              <a:buFont typeface="Arial" panose="020B0604020202020204" pitchFamily="34" charset="0"/>
              <a:buChar char="•"/>
            </a:pPr>
            <a:r>
              <a:rPr lang="en-GB" sz="1400" dirty="0">
                <a:solidFill>
                  <a:srgbClr val="000000"/>
                </a:solidFill>
                <a:latin typeface="Helvetica Neue" panose="02000503000000020004" pitchFamily="2" charset="0"/>
              </a:rPr>
              <a:t>Neural networks</a:t>
            </a:r>
          </a:p>
          <a:p>
            <a:pPr>
              <a:buFont typeface="Arial" panose="020B0604020202020204" pitchFamily="34" charset="0"/>
              <a:buChar char="•"/>
            </a:pPr>
            <a:r>
              <a:rPr lang="en-GB" sz="1400" dirty="0">
                <a:solidFill>
                  <a:srgbClr val="000000"/>
                </a:solidFill>
                <a:latin typeface="Helvetica Neue" panose="02000503000000020004" pitchFamily="2" charset="0"/>
              </a:rPr>
              <a:t>Multiple linear regression (manual)</a:t>
            </a:r>
          </a:p>
          <a:p>
            <a:pPr lvl="1"/>
            <a:r>
              <a:rPr lang="en-GB" sz="1200" dirty="0">
                <a:solidFill>
                  <a:srgbClr val="000000"/>
                </a:solidFill>
                <a:latin typeface="Helvetica Neue" panose="02000503000000020004" pitchFamily="2" charset="0"/>
              </a:rPr>
              <a:t>Variable engineering – log</a:t>
            </a:r>
          </a:p>
          <a:p>
            <a:pPr lvl="1"/>
            <a:r>
              <a:rPr lang="en-GB" sz="1200" dirty="0">
                <a:solidFill>
                  <a:srgbClr val="000000"/>
                </a:solidFill>
                <a:latin typeface="Helvetica Neue" panose="02000503000000020004" pitchFamily="2" charset="0"/>
              </a:rPr>
              <a:t>Interactions</a:t>
            </a:r>
          </a:p>
          <a:p>
            <a:pPr lvl="1"/>
            <a:r>
              <a:rPr lang="en-GB" sz="1200" dirty="0">
                <a:solidFill>
                  <a:srgbClr val="000000"/>
                </a:solidFill>
                <a:latin typeface="Helvetica Neue" panose="02000503000000020004" pitchFamily="2" charset="0"/>
              </a:rPr>
              <a:t>R2 – to be revealed </a:t>
            </a:r>
          </a:p>
          <a:p>
            <a:r>
              <a:rPr lang="en-GB" sz="1400" dirty="0">
                <a:solidFill>
                  <a:srgbClr val="000000"/>
                </a:solidFill>
                <a:latin typeface="Helvetica Neue" panose="02000503000000020004" pitchFamily="2" charset="0"/>
              </a:rPr>
              <a:t>Multiple linear regression (</a:t>
            </a:r>
            <a:r>
              <a:rPr lang="en-GB" sz="1400" dirty="0" err="1">
                <a:solidFill>
                  <a:srgbClr val="000000"/>
                </a:solidFill>
                <a:latin typeface="Helvetica Neue" panose="02000503000000020004" pitchFamily="2" charset="0"/>
              </a:rPr>
              <a:t>glmulti</a:t>
            </a:r>
            <a:r>
              <a:rPr lang="en-GB" sz="1400" dirty="0">
                <a:solidFill>
                  <a:srgbClr val="000000"/>
                </a:solidFill>
                <a:latin typeface="Helvetica Neue" panose="02000503000000020004" pitchFamily="2" charset="0"/>
              </a:rPr>
              <a:t>)</a:t>
            </a:r>
          </a:p>
          <a:p>
            <a:pPr>
              <a:buFont typeface="Arial" panose="020B0604020202020204" pitchFamily="34" charset="0"/>
              <a:buChar char="•"/>
            </a:pPr>
            <a:endParaRPr lang="en-GB" sz="1400" dirty="0">
              <a:solidFill>
                <a:srgbClr val="000000"/>
              </a:solidFill>
              <a:latin typeface="Helvetica Neue" panose="02000503000000020004" pitchFamily="2" charset="0"/>
            </a:endParaRPr>
          </a:p>
          <a:p>
            <a:endParaRPr lang="en-US" sz="1400" dirty="0"/>
          </a:p>
        </p:txBody>
      </p:sp>
      <p:sp>
        <p:nvSpPr>
          <p:cNvPr id="3" name="Rounded Rectangle 2">
            <a:extLst>
              <a:ext uri="{FF2B5EF4-FFF2-40B4-BE49-F238E27FC236}">
                <a16:creationId xmlns:a16="http://schemas.microsoft.com/office/drawing/2014/main" id="{18AD91F7-6A11-476A-9861-DF47FF803797}"/>
              </a:ext>
            </a:extLst>
          </p:cNvPr>
          <p:cNvSpPr/>
          <p:nvPr/>
        </p:nvSpPr>
        <p:spPr>
          <a:xfrm>
            <a:off x="3635298" y="795737"/>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Multiple Linear Regression (Manual)</a:t>
            </a:r>
          </a:p>
        </p:txBody>
      </p:sp>
      <p:sp>
        <p:nvSpPr>
          <p:cNvPr id="6" name="Rounded Rectangle 5">
            <a:extLst>
              <a:ext uri="{FF2B5EF4-FFF2-40B4-BE49-F238E27FC236}">
                <a16:creationId xmlns:a16="http://schemas.microsoft.com/office/drawing/2014/main" id="{BFEDEA6A-80CF-73DA-06ED-C49DF3473ADA}"/>
              </a:ext>
            </a:extLst>
          </p:cNvPr>
          <p:cNvSpPr/>
          <p:nvPr/>
        </p:nvSpPr>
        <p:spPr>
          <a:xfrm>
            <a:off x="5939883" y="2076090"/>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Random Forest</a:t>
            </a:r>
          </a:p>
        </p:txBody>
      </p:sp>
      <p:sp>
        <p:nvSpPr>
          <p:cNvPr id="7" name="Rounded Rectangle 6">
            <a:extLst>
              <a:ext uri="{FF2B5EF4-FFF2-40B4-BE49-F238E27FC236}">
                <a16:creationId xmlns:a16="http://schemas.microsoft.com/office/drawing/2014/main" id="{CBA5C717-C656-3158-287C-A1D5D582A3CF}"/>
              </a:ext>
            </a:extLst>
          </p:cNvPr>
          <p:cNvSpPr/>
          <p:nvPr/>
        </p:nvSpPr>
        <p:spPr>
          <a:xfrm>
            <a:off x="3635298" y="3433364"/>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ARIMA</a:t>
            </a:r>
          </a:p>
        </p:txBody>
      </p:sp>
      <p:sp>
        <p:nvSpPr>
          <p:cNvPr id="8" name="Rounded Rectangle 7">
            <a:extLst>
              <a:ext uri="{FF2B5EF4-FFF2-40B4-BE49-F238E27FC236}">
                <a16:creationId xmlns:a16="http://schemas.microsoft.com/office/drawing/2014/main" id="{51C36A7D-4BD3-0E76-CACB-7DB24A3D3EF9}"/>
              </a:ext>
            </a:extLst>
          </p:cNvPr>
          <p:cNvSpPr/>
          <p:nvPr/>
        </p:nvSpPr>
        <p:spPr>
          <a:xfrm>
            <a:off x="1325138" y="2114550"/>
            <a:ext cx="1594624" cy="914400"/>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ource Sans Pro" panose="020B0503030403020204" pitchFamily="34" charset="0"/>
                <a:ea typeface="Source Sans Pro" panose="020B0503030403020204" pitchFamily="34" charset="0"/>
              </a:rPr>
              <a:t>Neural Networks</a:t>
            </a:r>
          </a:p>
        </p:txBody>
      </p:sp>
      <p:cxnSp>
        <p:nvCxnSpPr>
          <p:cNvPr id="10" name="Curved Connector 9">
            <a:extLst>
              <a:ext uri="{FF2B5EF4-FFF2-40B4-BE49-F238E27FC236}">
                <a16:creationId xmlns:a16="http://schemas.microsoft.com/office/drawing/2014/main" id="{1B69197A-AFC9-7653-EA63-4F38F3269FD7}"/>
              </a:ext>
            </a:extLst>
          </p:cNvPr>
          <p:cNvCxnSpPr>
            <a:endCxn id="6" idx="0"/>
          </p:cNvCxnSpPr>
          <p:nvPr/>
        </p:nvCxnSpPr>
        <p:spPr>
          <a:xfrm>
            <a:off x="5229922" y="1271239"/>
            <a:ext cx="1507273" cy="804851"/>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53F359E-A27F-0157-7988-A604B4E45085}"/>
              </a:ext>
            </a:extLst>
          </p:cNvPr>
          <p:cNvCxnSpPr>
            <a:cxnSpLocks/>
            <a:stCxn id="6" idx="2"/>
            <a:endCxn id="7" idx="3"/>
          </p:cNvCxnSpPr>
          <p:nvPr/>
        </p:nvCxnSpPr>
        <p:spPr>
          <a:xfrm rot="5400000">
            <a:off x="5533522" y="2686891"/>
            <a:ext cx="900074" cy="1507273"/>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24CCF74-47B6-7E3A-DBAA-DBF1E655ABF8}"/>
              </a:ext>
            </a:extLst>
          </p:cNvPr>
          <p:cNvCxnSpPr>
            <a:cxnSpLocks/>
            <a:stCxn id="7" idx="1"/>
            <a:endCxn id="8" idx="2"/>
          </p:cNvCxnSpPr>
          <p:nvPr/>
        </p:nvCxnSpPr>
        <p:spPr>
          <a:xfrm rot="10800000">
            <a:off x="2122450" y="3028950"/>
            <a:ext cx="1512848" cy="861614"/>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AF3880E-97FC-A857-5F69-69B847814CCA}"/>
              </a:ext>
            </a:extLst>
          </p:cNvPr>
          <p:cNvCxnSpPr>
            <a:cxnSpLocks/>
            <a:stCxn id="8" idx="0"/>
            <a:endCxn id="3" idx="1"/>
          </p:cNvCxnSpPr>
          <p:nvPr/>
        </p:nvCxnSpPr>
        <p:spPr>
          <a:xfrm rot="5400000" flipH="1" flipV="1">
            <a:off x="2448068" y="927320"/>
            <a:ext cx="861613" cy="1512848"/>
          </a:xfrm>
          <a:prstGeom prst="curvedConnector2">
            <a:avLst/>
          </a:prstGeom>
          <a:ln w="38100">
            <a:solidFill>
              <a:srgbClr val="A176BB"/>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93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C75D-4403-3250-3EEF-D40B3629BE75}"/>
              </a:ext>
            </a:extLst>
          </p:cNvPr>
          <p:cNvSpPr>
            <a:spLocks noGrp="1"/>
          </p:cNvSpPr>
          <p:nvPr>
            <p:ph type="title"/>
          </p:nvPr>
        </p:nvSpPr>
        <p:spPr>
          <a:xfrm>
            <a:off x="1073700" y="202425"/>
            <a:ext cx="6996600" cy="1095152"/>
          </a:xfrm>
        </p:spPr>
        <p:txBody>
          <a:bodyPr/>
          <a:lstStyle/>
          <a:p>
            <a:r>
              <a:rPr lang="en-US" sz="3200" dirty="0"/>
              <a:t>Multiple Linear Regression – </a:t>
            </a:r>
            <a:br>
              <a:rPr lang="en-US" sz="3200" dirty="0"/>
            </a:br>
            <a:r>
              <a:rPr lang="en-US" sz="3200" b="0" dirty="0"/>
              <a:t>What to Build Model on?</a:t>
            </a:r>
          </a:p>
        </p:txBody>
      </p:sp>
      <p:sp>
        <p:nvSpPr>
          <p:cNvPr id="5" name="Content Placeholder 2">
            <a:extLst>
              <a:ext uri="{FF2B5EF4-FFF2-40B4-BE49-F238E27FC236}">
                <a16:creationId xmlns:a16="http://schemas.microsoft.com/office/drawing/2014/main" id="{3CA4B0C8-58C1-D923-B6E9-8CDED8AB6C7B}"/>
              </a:ext>
            </a:extLst>
          </p:cNvPr>
          <p:cNvSpPr txBox="1">
            <a:spLocks/>
          </p:cNvSpPr>
          <p:nvPr/>
        </p:nvSpPr>
        <p:spPr>
          <a:xfrm>
            <a:off x="7893454" y="3662525"/>
            <a:ext cx="1635277" cy="55559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2000" dirty="0">
                <a:solidFill>
                  <a:srgbClr val="FF0000"/>
                </a:solidFill>
              </a:rPr>
              <a:t>Animate</a:t>
            </a:r>
            <a:endParaRPr lang="en-US" sz="1600" dirty="0">
              <a:solidFill>
                <a:srgbClr val="FF0000"/>
              </a:solidFill>
            </a:endParaRPr>
          </a:p>
        </p:txBody>
      </p:sp>
      <p:cxnSp>
        <p:nvCxnSpPr>
          <p:cNvPr id="7" name="Straight Arrow Connector 6">
            <a:extLst>
              <a:ext uri="{FF2B5EF4-FFF2-40B4-BE49-F238E27FC236}">
                <a16:creationId xmlns:a16="http://schemas.microsoft.com/office/drawing/2014/main" id="{CC4FF1C0-F212-B266-7563-194A7FB1F48D}"/>
              </a:ext>
            </a:extLst>
          </p:cNvPr>
          <p:cNvCxnSpPr>
            <a:cxnSpLocks/>
            <a:stCxn id="25" idx="2"/>
            <a:endCxn id="27" idx="0"/>
          </p:cNvCxnSpPr>
          <p:nvPr/>
        </p:nvCxnSpPr>
        <p:spPr>
          <a:xfrm flipH="1">
            <a:off x="392541" y="2250908"/>
            <a:ext cx="7472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B24603D-B369-79EE-CDB4-A0677D39DFFE}"/>
              </a:ext>
            </a:extLst>
          </p:cNvPr>
          <p:cNvCxnSpPr>
            <a:cxnSpLocks/>
            <a:stCxn id="26" idx="2"/>
            <a:endCxn id="32" idx="0"/>
          </p:cNvCxnSpPr>
          <p:nvPr/>
        </p:nvCxnSpPr>
        <p:spPr>
          <a:xfrm>
            <a:off x="3465329" y="2250908"/>
            <a:ext cx="3900"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FD5DA9-4865-52A5-0A11-C81A58A503AA}"/>
              </a:ext>
            </a:extLst>
          </p:cNvPr>
          <p:cNvCxnSpPr>
            <a:cxnSpLocks/>
            <a:stCxn id="24" idx="2"/>
            <a:endCxn id="25" idx="0"/>
          </p:cNvCxnSpPr>
          <p:nvPr/>
        </p:nvCxnSpPr>
        <p:spPr>
          <a:xfrm flipH="1">
            <a:off x="1139748" y="1662179"/>
            <a:ext cx="1158768" cy="297843"/>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0AEA3F-27C6-5645-679D-65496FFE38FE}"/>
              </a:ext>
            </a:extLst>
          </p:cNvPr>
          <p:cNvCxnSpPr>
            <a:cxnSpLocks/>
            <a:stCxn id="24" idx="2"/>
            <a:endCxn id="26" idx="0"/>
          </p:cNvCxnSpPr>
          <p:nvPr/>
        </p:nvCxnSpPr>
        <p:spPr>
          <a:xfrm>
            <a:off x="2298516" y="1662179"/>
            <a:ext cx="1166813" cy="297843"/>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DF7EE6A7-4550-728B-D1E9-F005E8F55843}"/>
              </a:ext>
            </a:extLst>
          </p:cNvPr>
          <p:cNvSpPr/>
          <p:nvPr/>
        </p:nvSpPr>
        <p:spPr>
          <a:xfrm>
            <a:off x="1762565" y="1371293"/>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Discharges</a:t>
            </a:r>
          </a:p>
        </p:txBody>
      </p:sp>
      <p:sp>
        <p:nvSpPr>
          <p:cNvPr id="25" name="Rounded Rectangle 24">
            <a:extLst>
              <a:ext uri="{FF2B5EF4-FFF2-40B4-BE49-F238E27FC236}">
                <a16:creationId xmlns:a16="http://schemas.microsoft.com/office/drawing/2014/main" id="{3EB9FB58-785D-C25F-D211-9448F907D324}"/>
              </a:ext>
            </a:extLst>
          </p:cNvPr>
          <p:cNvSpPr/>
          <p:nvPr/>
        </p:nvSpPr>
        <p:spPr>
          <a:xfrm>
            <a:off x="603797" y="1960022"/>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Health Board</a:t>
            </a:r>
          </a:p>
        </p:txBody>
      </p:sp>
      <p:sp>
        <p:nvSpPr>
          <p:cNvPr id="26" name="Rounded Rectangle 25">
            <a:extLst>
              <a:ext uri="{FF2B5EF4-FFF2-40B4-BE49-F238E27FC236}">
                <a16:creationId xmlns:a16="http://schemas.microsoft.com/office/drawing/2014/main" id="{86F742F3-278D-A46A-9386-5E9902DC511F}"/>
              </a:ext>
            </a:extLst>
          </p:cNvPr>
          <p:cNvSpPr/>
          <p:nvPr/>
        </p:nvSpPr>
        <p:spPr>
          <a:xfrm>
            <a:off x="2929378" y="1960022"/>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Council</a:t>
            </a:r>
          </a:p>
        </p:txBody>
      </p:sp>
      <p:sp>
        <p:nvSpPr>
          <p:cNvPr id="27" name="Rounded Rectangle 26">
            <a:extLst>
              <a:ext uri="{FF2B5EF4-FFF2-40B4-BE49-F238E27FC236}">
                <a16:creationId xmlns:a16="http://schemas.microsoft.com/office/drawing/2014/main" id="{DC25C994-E444-D03E-475C-653563B1019E}"/>
              </a:ext>
            </a:extLst>
          </p:cNvPr>
          <p:cNvSpPr/>
          <p:nvPr/>
        </p:nvSpPr>
        <p:spPr>
          <a:xfrm>
            <a:off x="63585"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Raw Values</a:t>
            </a:r>
          </a:p>
        </p:txBody>
      </p:sp>
      <p:sp>
        <p:nvSpPr>
          <p:cNvPr id="28" name="Rounded Rectangle 27">
            <a:extLst>
              <a:ext uri="{FF2B5EF4-FFF2-40B4-BE49-F238E27FC236}">
                <a16:creationId xmlns:a16="http://schemas.microsoft.com/office/drawing/2014/main" id="{9C89CF2F-A233-422C-0756-2EE7D1C29E75}"/>
              </a:ext>
            </a:extLst>
          </p:cNvPr>
          <p:cNvSpPr/>
          <p:nvPr/>
        </p:nvSpPr>
        <p:spPr>
          <a:xfrm>
            <a:off x="810792"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Crude Rates</a:t>
            </a:r>
          </a:p>
        </p:txBody>
      </p:sp>
      <p:sp>
        <p:nvSpPr>
          <p:cNvPr id="29" name="Rounded Rectangle 28">
            <a:extLst>
              <a:ext uri="{FF2B5EF4-FFF2-40B4-BE49-F238E27FC236}">
                <a16:creationId xmlns:a16="http://schemas.microsoft.com/office/drawing/2014/main" id="{62D219CE-35D8-37A9-1B61-38CA6394317C}"/>
              </a:ext>
            </a:extLst>
          </p:cNvPr>
          <p:cNvSpPr/>
          <p:nvPr/>
        </p:nvSpPr>
        <p:spPr>
          <a:xfrm>
            <a:off x="1557999"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EASR</a:t>
            </a:r>
          </a:p>
        </p:txBody>
      </p:sp>
      <p:sp>
        <p:nvSpPr>
          <p:cNvPr id="30" name="Text Placeholder 2">
            <a:extLst>
              <a:ext uri="{FF2B5EF4-FFF2-40B4-BE49-F238E27FC236}">
                <a16:creationId xmlns:a16="http://schemas.microsoft.com/office/drawing/2014/main" id="{7AE49115-3DE8-E81F-1DE0-BDA5793017CE}"/>
              </a:ext>
            </a:extLst>
          </p:cNvPr>
          <p:cNvSpPr>
            <a:spLocks noGrp="1"/>
          </p:cNvSpPr>
          <p:nvPr>
            <p:ph type="body" idx="1"/>
          </p:nvPr>
        </p:nvSpPr>
        <p:spPr>
          <a:xfrm>
            <a:off x="896854" y="3055593"/>
            <a:ext cx="6996600" cy="1311585"/>
          </a:xfrm>
        </p:spPr>
        <p:txBody>
          <a:bodyPr/>
          <a:lstStyle/>
          <a:p>
            <a:r>
              <a:rPr lang="en-US" sz="1600" dirty="0"/>
              <a:t>Council – numbers were too low to form trend</a:t>
            </a:r>
          </a:p>
          <a:p>
            <a:r>
              <a:rPr lang="en-US" sz="1600" dirty="0"/>
              <a:t>Raw values and crude rates – would need to account for future changes in age structures of the population</a:t>
            </a:r>
          </a:p>
          <a:p>
            <a:r>
              <a:rPr lang="en-US" sz="1600" dirty="0"/>
              <a:t>2 models 	Focus on mortality model</a:t>
            </a:r>
          </a:p>
        </p:txBody>
      </p:sp>
      <p:sp>
        <p:nvSpPr>
          <p:cNvPr id="31" name="Rounded Rectangle 30">
            <a:extLst>
              <a:ext uri="{FF2B5EF4-FFF2-40B4-BE49-F238E27FC236}">
                <a16:creationId xmlns:a16="http://schemas.microsoft.com/office/drawing/2014/main" id="{881897E4-B032-3153-8AF8-58B23E958A44}"/>
              </a:ext>
            </a:extLst>
          </p:cNvPr>
          <p:cNvSpPr/>
          <p:nvPr/>
        </p:nvSpPr>
        <p:spPr>
          <a:xfrm>
            <a:off x="2393066"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Raw Values</a:t>
            </a:r>
          </a:p>
        </p:txBody>
      </p:sp>
      <p:sp>
        <p:nvSpPr>
          <p:cNvPr id="32" name="Rounded Rectangle 31">
            <a:extLst>
              <a:ext uri="{FF2B5EF4-FFF2-40B4-BE49-F238E27FC236}">
                <a16:creationId xmlns:a16="http://schemas.microsoft.com/office/drawing/2014/main" id="{2B447D0C-2C4B-2F14-483F-7F8E9CD62CC8}"/>
              </a:ext>
            </a:extLst>
          </p:cNvPr>
          <p:cNvSpPr/>
          <p:nvPr/>
        </p:nvSpPr>
        <p:spPr>
          <a:xfrm>
            <a:off x="3140273"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Crude Rates</a:t>
            </a:r>
          </a:p>
        </p:txBody>
      </p:sp>
      <p:sp>
        <p:nvSpPr>
          <p:cNvPr id="33" name="Rounded Rectangle 32">
            <a:extLst>
              <a:ext uri="{FF2B5EF4-FFF2-40B4-BE49-F238E27FC236}">
                <a16:creationId xmlns:a16="http://schemas.microsoft.com/office/drawing/2014/main" id="{83EA8223-DC04-DF06-5A37-9856DCBF6504}"/>
              </a:ext>
            </a:extLst>
          </p:cNvPr>
          <p:cNvSpPr/>
          <p:nvPr/>
        </p:nvSpPr>
        <p:spPr>
          <a:xfrm>
            <a:off x="3887480" y="2604876"/>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EASR</a:t>
            </a:r>
          </a:p>
        </p:txBody>
      </p:sp>
      <p:cxnSp>
        <p:nvCxnSpPr>
          <p:cNvPr id="53" name="Straight Arrow Connector 52">
            <a:extLst>
              <a:ext uri="{FF2B5EF4-FFF2-40B4-BE49-F238E27FC236}">
                <a16:creationId xmlns:a16="http://schemas.microsoft.com/office/drawing/2014/main" id="{CEE35C9C-8FF8-A52B-7DA9-182556ACCB91}"/>
              </a:ext>
            </a:extLst>
          </p:cNvPr>
          <p:cNvCxnSpPr>
            <a:cxnSpLocks/>
            <a:stCxn id="25" idx="2"/>
            <a:endCxn id="28" idx="0"/>
          </p:cNvCxnSpPr>
          <p:nvPr/>
        </p:nvCxnSpPr>
        <p:spPr>
          <a:xfrm>
            <a:off x="1139748" y="2250908"/>
            <a:ext cx="0"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B6C4E3A-A712-6C41-549B-DACD35351C69}"/>
              </a:ext>
            </a:extLst>
          </p:cNvPr>
          <p:cNvCxnSpPr>
            <a:cxnSpLocks/>
            <a:stCxn id="25" idx="2"/>
            <a:endCxn id="29" idx="0"/>
          </p:cNvCxnSpPr>
          <p:nvPr/>
        </p:nvCxnSpPr>
        <p:spPr>
          <a:xfrm>
            <a:off x="1139748" y="2250908"/>
            <a:ext cx="7472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2F6C677-239D-C0E7-7E9A-EB741AE5FFEF}"/>
              </a:ext>
            </a:extLst>
          </p:cNvPr>
          <p:cNvCxnSpPr>
            <a:cxnSpLocks/>
            <a:stCxn id="26" idx="2"/>
            <a:endCxn id="31" idx="0"/>
          </p:cNvCxnSpPr>
          <p:nvPr/>
        </p:nvCxnSpPr>
        <p:spPr>
          <a:xfrm flipH="1">
            <a:off x="2722022" y="2250908"/>
            <a:ext cx="7433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0DA5A9F-2078-F077-5C46-3D14B5C553D4}"/>
              </a:ext>
            </a:extLst>
          </p:cNvPr>
          <p:cNvCxnSpPr>
            <a:cxnSpLocks/>
            <a:stCxn id="26" idx="2"/>
            <a:endCxn id="33" idx="0"/>
          </p:cNvCxnSpPr>
          <p:nvPr/>
        </p:nvCxnSpPr>
        <p:spPr>
          <a:xfrm>
            <a:off x="3465329" y="2250908"/>
            <a:ext cx="7511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9CEFD4-65E2-8FE3-696E-33CE52A428CA}"/>
              </a:ext>
            </a:extLst>
          </p:cNvPr>
          <p:cNvCxnSpPr>
            <a:cxnSpLocks/>
            <a:stCxn id="86" idx="2"/>
            <a:endCxn id="88" idx="0"/>
          </p:cNvCxnSpPr>
          <p:nvPr/>
        </p:nvCxnSpPr>
        <p:spPr>
          <a:xfrm flipH="1">
            <a:off x="4938659" y="2252456"/>
            <a:ext cx="7472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2E91D2-41C2-E413-7361-E69B5B6588B3}"/>
              </a:ext>
            </a:extLst>
          </p:cNvPr>
          <p:cNvCxnSpPr>
            <a:cxnSpLocks/>
            <a:stCxn id="87" idx="2"/>
            <a:endCxn id="92" idx="0"/>
          </p:cNvCxnSpPr>
          <p:nvPr/>
        </p:nvCxnSpPr>
        <p:spPr>
          <a:xfrm>
            <a:off x="8011447" y="2252456"/>
            <a:ext cx="3900"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FD238EF-DC12-A08D-E289-5C907370A720}"/>
              </a:ext>
            </a:extLst>
          </p:cNvPr>
          <p:cNvCxnSpPr>
            <a:cxnSpLocks/>
            <a:stCxn id="85" idx="2"/>
            <a:endCxn id="86" idx="0"/>
          </p:cNvCxnSpPr>
          <p:nvPr/>
        </p:nvCxnSpPr>
        <p:spPr>
          <a:xfrm flipH="1">
            <a:off x="5685866" y="1663727"/>
            <a:ext cx="1158768" cy="297843"/>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03EDB79-391F-7A0C-F7FE-80EC53BF41CE}"/>
              </a:ext>
            </a:extLst>
          </p:cNvPr>
          <p:cNvCxnSpPr>
            <a:cxnSpLocks/>
            <a:stCxn id="85" idx="2"/>
            <a:endCxn id="87" idx="0"/>
          </p:cNvCxnSpPr>
          <p:nvPr/>
        </p:nvCxnSpPr>
        <p:spPr>
          <a:xfrm>
            <a:off x="6844634" y="1663727"/>
            <a:ext cx="1166813" cy="297843"/>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5C155886-26BF-0F93-7A8A-5FFA5463C542}"/>
              </a:ext>
            </a:extLst>
          </p:cNvPr>
          <p:cNvSpPr/>
          <p:nvPr/>
        </p:nvSpPr>
        <p:spPr>
          <a:xfrm>
            <a:off x="6308683" y="1372841"/>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Mortality</a:t>
            </a:r>
          </a:p>
        </p:txBody>
      </p:sp>
      <p:sp>
        <p:nvSpPr>
          <p:cNvPr id="86" name="Rounded Rectangle 85">
            <a:extLst>
              <a:ext uri="{FF2B5EF4-FFF2-40B4-BE49-F238E27FC236}">
                <a16:creationId xmlns:a16="http://schemas.microsoft.com/office/drawing/2014/main" id="{0CDA95BD-EBDB-3724-A0B4-7572C0B2CE1E}"/>
              </a:ext>
            </a:extLst>
          </p:cNvPr>
          <p:cNvSpPr/>
          <p:nvPr/>
        </p:nvSpPr>
        <p:spPr>
          <a:xfrm>
            <a:off x="5149915" y="1961570"/>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Health Board</a:t>
            </a:r>
          </a:p>
        </p:txBody>
      </p:sp>
      <p:sp>
        <p:nvSpPr>
          <p:cNvPr id="87" name="Rounded Rectangle 86">
            <a:extLst>
              <a:ext uri="{FF2B5EF4-FFF2-40B4-BE49-F238E27FC236}">
                <a16:creationId xmlns:a16="http://schemas.microsoft.com/office/drawing/2014/main" id="{01138188-2FAD-1123-5A06-887979011860}"/>
              </a:ext>
            </a:extLst>
          </p:cNvPr>
          <p:cNvSpPr/>
          <p:nvPr/>
        </p:nvSpPr>
        <p:spPr>
          <a:xfrm>
            <a:off x="7475496" y="1961570"/>
            <a:ext cx="1071901" cy="290886"/>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Council</a:t>
            </a:r>
          </a:p>
        </p:txBody>
      </p:sp>
      <p:sp>
        <p:nvSpPr>
          <p:cNvPr id="88" name="Rounded Rectangle 87">
            <a:extLst>
              <a:ext uri="{FF2B5EF4-FFF2-40B4-BE49-F238E27FC236}">
                <a16:creationId xmlns:a16="http://schemas.microsoft.com/office/drawing/2014/main" id="{5EBABC98-8EB1-0FED-9C12-C853C7B97CA1}"/>
              </a:ext>
            </a:extLst>
          </p:cNvPr>
          <p:cNvSpPr/>
          <p:nvPr/>
        </p:nvSpPr>
        <p:spPr>
          <a:xfrm>
            <a:off x="4609703"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Raw Values</a:t>
            </a:r>
          </a:p>
        </p:txBody>
      </p:sp>
      <p:sp>
        <p:nvSpPr>
          <p:cNvPr id="89" name="Rounded Rectangle 88">
            <a:extLst>
              <a:ext uri="{FF2B5EF4-FFF2-40B4-BE49-F238E27FC236}">
                <a16:creationId xmlns:a16="http://schemas.microsoft.com/office/drawing/2014/main" id="{84E94236-8E42-C2E5-868F-213F7376FB3C}"/>
              </a:ext>
            </a:extLst>
          </p:cNvPr>
          <p:cNvSpPr/>
          <p:nvPr/>
        </p:nvSpPr>
        <p:spPr>
          <a:xfrm>
            <a:off x="5356910"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Crude Rates</a:t>
            </a:r>
          </a:p>
        </p:txBody>
      </p:sp>
      <p:sp>
        <p:nvSpPr>
          <p:cNvPr id="90" name="Rounded Rectangle 89">
            <a:extLst>
              <a:ext uri="{FF2B5EF4-FFF2-40B4-BE49-F238E27FC236}">
                <a16:creationId xmlns:a16="http://schemas.microsoft.com/office/drawing/2014/main" id="{D7F19533-1541-3F0B-2F4E-2E69008998B1}"/>
              </a:ext>
            </a:extLst>
          </p:cNvPr>
          <p:cNvSpPr/>
          <p:nvPr/>
        </p:nvSpPr>
        <p:spPr>
          <a:xfrm>
            <a:off x="6104117"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EASR</a:t>
            </a:r>
          </a:p>
        </p:txBody>
      </p:sp>
      <p:sp>
        <p:nvSpPr>
          <p:cNvPr id="91" name="Rounded Rectangle 90">
            <a:extLst>
              <a:ext uri="{FF2B5EF4-FFF2-40B4-BE49-F238E27FC236}">
                <a16:creationId xmlns:a16="http://schemas.microsoft.com/office/drawing/2014/main" id="{3F393CBA-3BBC-B5D0-3D56-22132B051AF0}"/>
              </a:ext>
            </a:extLst>
          </p:cNvPr>
          <p:cNvSpPr/>
          <p:nvPr/>
        </p:nvSpPr>
        <p:spPr>
          <a:xfrm>
            <a:off x="6939184"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Raw Values</a:t>
            </a:r>
          </a:p>
        </p:txBody>
      </p:sp>
      <p:sp>
        <p:nvSpPr>
          <p:cNvPr id="92" name="Rounded Rectangle 91">
            <a:extLst>
              <a:ext uri="{FF2B5EF4-FFF2-40B4-BE49-F238E27FC236}">
                <a16:creationId xmlns:a16="http://schemas.microsoft.com/office/drawing/2014/main" id="{C147EAD6-0681-0710-E20A-D87A84205C40}"/>
              </a:ext>
            </a:extLst>
          </p:cNvPr>
          <p:cNvSpPr/>
          <p:nvPr/>
        </p:nvSpPr>
        <p:spPr>
          <a:xfrm>
            <a:off x="7686391"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Crude Rates</a:t>
            </a:r>
          </a:p>
        </p:txBody>
      </p:sp>
      <p:sp>
        <p:nvSpPr>
          <p:cNvPr id="93" name="Rounded Rectangle 92">
            <a:extLst>
              <a:ext uri="{FF2B5EF4-FFF2-40B4-BE49-F238E27FC236}">
                <a16:creationId xmlns:a16="http://schemas.microsoft.com/office/drawing/2014/main" id="{588905F7-D826-146B-D8E2-32CB5187BB0E}"/>
              </a:ext>
            </a:extLst>
          </p:cNvPr>
          <p:cNvSpPr/>
          <p:nvPr/>
        </p:nvSpPr>
        <p:spPr>
          <a:xfrm>
            <a:off x="8433598" y="2606424"/>
            <a:ext cx="657911" cy="438319"/>
          </a:xfrm>
          <a:prstGeom prst="roundRect">
            <a:avLst/>
          </a:prstGeom>
          <a:solidFill>
            <a:schemeClr val="tx1">
              <a:lumMod val="60000"/>
              <a:lumOff val="40000"/>
            </a:schemeClr>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ource Sans Pro" panose="020B0503030403020204" pitchFamily="34" charset="0"/>
                <a:ea typeface="Source Sans Pro" panose="020B0503030403020204" pitchFamily="34" charset="0"/>
              </a:rPr>
              <a:t>EASR</a:t>
            </a:r>
          </a:p>
        </p:txBody>
      </p:sp>
      <p:cxnSp>
        <p:nvCxnSpPr>
          <p:cNvPr id="94" name="Straight Arrow Connector 93">
            <a:extLst>
              <a:ext uri="{FF2B5EF4-FFF2-40B4-BE49-F238E27FC236}">
                <a16:creationId xmlns:a16="http://schemas.microsoft.com/office/drawing/2014/main" id="{DC1D8FC6-CD5B-5242-52DB-14AC6B1FB7B3}"/>
              </a:ext>
            </a:extLst>
          </p:cNvPr>
          <p:cNvCxnSpPr>
            <a:cxnSpLocks/>
            <a:stCxn id="86" idx="2"/>
            <a:endCxn id="89" idx="0"/>
          </p:cNvCxnSpPr>
          <p:nvPr/>
        </p:nvCxnSpPr>
        <p:spPr>
          <a:xfrm>
            <a:off x="5685866" y="2252456"/>
            <a:ext cx="0"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BAA6FED-134B-38FB-7CFE-504E20F58F59}"/>
              </a:ext>
            </a:extLst>
          </p:cNvPr>
          <p:cNvCxnSpPr>
            <a:cxnSpLocks/>
            <a:stCxn id="86" idx="2"/>
            <a:endCxn id="90" idx="0"/>
          </p:cNvCxnSpPr>
          <p:nvPr/>
        </p:nvCxnSpPr>
        <p:spPr>
          <a:xfrm>
            <a:off x="5685866" y="2252456"/>
            <a:ext cx="7472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83D2E8-7DA1-8B1C-0FFF-589A1C302071}"/>
              </a:ext>
            </a:extLst>
          </p:cNvPr>
          <p:cNvCxnSpPr>
            <a:cxnSpLocks/>
            <a:stCxn id="87" idx="2"/>
            <a:endCxn id="91" idx="0"/>
          </p:cNvCxnSpPr>
          <p:nvPr/>
        </p:nvCxnSpPr>
        <p:spPr>
          <a:xfrm flipH="1">
            <a:off x="7268140" y="2252456"/>
            <a:ext cx="7433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31A5426-9BF2-5D17-0B74-CE35F9449543}"/>
              </a:ext>
            </a:extLst>
          </p:cNvPr>
          <p:cNvCxnSpPr>
            <a:cxnSpLocks/>
            <a:stCxn id="87" idx="2"/>
            <a:endCxn id="93" idx="0"/>
          </p:cNvCxnSpPr>
          <p:nvPr/>
        </p:nvCxnSpPr>
        <p:spPr>
          <a:xfrm>
            <a:off x="8011447" y="2252456"/>
            <a:ext cx="751107" cy="353968"/>
          </a:xfrm>
          <a:prstGeom prst="straightConnector1">
            <a:avLst/>
          </a:prstGeom>
          <a:ln w="19050">
            <a:solidFill>
              <a:srgbClr val="A176BB"/>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6287-1EC6-F998-18E9-F1DCE947CA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D52785-28C1-9B98-B7D0-DE3CEDB62569}"/>
              </a:ext>
            </a:extLst>
          </p:cNvPr>
          <p:cNvSpPr>
            <a:spLocks noGrp="1"/>
          </p:cNvSpPr>
          <p:nvPr>
            <p:ph type="body" idx="1"/>
          </p:nvPr>
        </p:nvSpPr>
        <p:spPr/>
        <p:txBody>
          <a:bodyPr/>
          <a:lstStyle/>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a:p>
            <a:endParaRPr lang="en-US" dirty="0"/>
          </a:p>
        </p:txBody>
      </p:sp>
    </p:spTree>
    <p:extLst>
      <p:ext uri="{BB962C8B-B14F-4D97-AF65-F5344CB8AC3E}">
        <p14:creationId xmlns:p14="http://schemas.microsoft.com/office/powerpoint/2010/main" val="124846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724A-C0B8-BCFD-A3EB-2A487015C9DB}"/>
              </a:ext>
            </a:extLst>
          </p:cNvPr>
          <p:cNvSpPr>
            <a:spLocks noGrp="1"/>
          </p:cNvSpPr>
          <p:nvPr>
            <p:ph type="title"/>
          </p:nvPr>
        </p:nvSpPr>
        <p:spPr/>
        <p:txBody>
          <a:bodyPr/>
          <a:lstStyle/>
          <a:p>
            <a:r>
              <a:rPr lang="en-US" dirty="0"/>
              <a:t>AIC and BIC</a:t>
            </a:r>
          </a:p>
        </p:txBody>
      </p:sp>
      <p:pic>
        <p:nvPicPr>
          <p:cNvPr id="4" name="Picture 3">
            <a:extLst>
              <a:ext uri="{FF2B5EF4-FFF2-40B4-BE49-F238E27FC236}">
                <a16:creationId xmlns:a16="http://schemas.microsoft.com/office/drawing/2014/main" id="{52A514A7-9F95-18EF-857A-70E6D939BD7E}"/>
              </a:ext>
            </a:extLst>
          </p:cNvPr>
          <p:cNvPicPr>
            <a:picLocks noChangeAspect="1"/>
          </p:cNvPicPr>
          <p:nvPr/>
        </p:nvPicPr>
        <p:blipFill>
          <a:blip r:embed="rId2"/>
          <a:stretch>
            <a:fillRect/>
          </a:stretch>
        </p:blipFill>
        <p:spPr>
          <a:xfrm>
            <a:off x="428122" y="962086"/>
            <a:ext cx="5205544" cy="3219327"/>
          </a:xfrm>
          <a:prstGeom prst="rect">
            <a:avLst/>
          </a:prstGeom>
        </p:spPr>
      </p:pic>
      <p:sp>
        <p:nvSpPr>
          <p:cNvPr id="5" name="TextBox 4">
            <a:extLst>
              <a:ext uri="{FF2B5EF4-FFF2-40B4-BE49-F238E27FC236}">
                <a16:creationId xmlns:a16="http://schemas.microsoft.com/office/drawing/2014/main" id="{DEF1770A-89AA-5F33-3D7E-8CBD6641CC1B}"/>
              </a:ext>
            </a:extLst>
          </p:cNvPr>
          <p:cNvSpPr txBox="1"/>
          <p:nvPr/>
        </p:nvSpPr>
        <p:spPr>
          <a:xfrm>
            <a:off x="6289705" y="1026473"/>
            <a:ext cx="2530810" cy="2246769"/>
          </a:xfrm>
          <a:prstGeom prst="rect">
            <a:avLst/>
          </a:prstGeom>
          <a:noFill/>
        </p:spPr>
        <p:txBody>
          <a:bodyPr wrap="square">
            <a:spAutoFit/>
          </a:bodyPr>
          <a:lstStyle/>
          <a:p>
            <a:r>
              <a:rPr lang="en-US" b="1" dirty="0">
                <a:solidFill>
                  <a:schemeClr val="bg1">
                    <a:lumMod val="50000"/>
                  </a:schemeClr>
                </a:solidFill>
                <a:latin typeface="Source Sans Pro" panose="020B0503030403020204" pitchFamily="34" charset="0"/>
                <a:ea typeface="Source Sans Pro" panose="020B0503030403020204" pitchFamily="34" charset="0"/>
              </a:rPr>
              <a:t>Model</a:t>
            </a:r>
          </a:p>
          <a:p>
            <a:r>
              <a:rPr lang="en-US" sz="1400" dirty="0">
                <a:solidFill>
                  <a:schemeClr val="bg1">
                    <a:lumMod val="50000"/>
                  </a:schemeClr>
                </a:solidFill>
                <a:latin typeface="Source Sans Pro" panose="020B0503030403020204" pitchFamily="34" charset="0"/>
                <a:ea typeface="Source Sans Pro" panose="020B0503030403020204" pitchFamily="34" charset="0"/>
              </a:rPr>
              <a:t>log(1 + </a:t>
            </a:r>
            <a:r>
              <a:rPr lang="en-US" sz="1400" dirty="0" err="1">
                <a:solidFill>
                  <a:schemeClr val="bg1">
                    <a:lumMod val="50000"/>
                  </a:schemeClr>
                </a:solidFill>
                <a:latin typeface="Source Sans Pro" panose="020B0503030403020204" pitchFamily="34" charset="0"/>
                <a:ea typeface="Source Sans Pro" panose="020B0503030403020204" pitchFamily="34" charset="0"/>
              </a:rPr>
              <a:t>easr</a:t>
            </a:r>
            <a:r>
              <a:rPr lang="en-US" sz="1400" dirty="0">
                <a:solidFill>
                  <a:schemeClr val="bg1">
                    <a:lumMod val="50000"/>
                  </a:schemeClr>
                </a:solidFill>
                <a:latin typeface="Source Sans Pro" panose="020B0503030403020204" pitchFamily="34" charset="0"/>
                <a:ea typeface="Source Sans Pro" panose="020B0503030403020204" pitchFamily="34" charset="0"/>
              </a:rPr>
              <a:t>) ~ age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a:solidFill>
                  <a:schemeClr val="bg1">
                    <a:lumMod val="50000"/>
                  </a:schemeClr>
                </a:solidFill>
                <a:latin typeface="Source Sans Pro" panose="020B0503030403020204" pitchFamily="34" charset="0"/>
                <a:ea typeface="Source Sans Pro" panose="020B0503030403020204" pitchFamily="34" charset="0"/>
              </a:rPr>
              <a:t>diagnosis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hbr_name</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a:solidFill>
                  <a:schemeClr val="bg1">
                    <a:lumMod val="50000"/>
                  </a:schemeClr>
                </a:solidFill>
                <a:latin typeface="Source Sans Pro" panose="020B0503030403020204" pitchFamily="34" charset="0"/>
                <a:ea typeface="Source Sans Pro" panose="020B0503030403020204" pitchFamily="34" charset="0"/>
              </a:rPr>
              <a:t>year + sex +</a:t>
            </a:r>
          </a:p>
          <a:p>
            <a:r>
              <a:rPr lang="en-US" sz="1400"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diagnosis:age</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diagnosis:sex</a:t>
            </a:r>
            <a:r>
              <a:rPr lang="en-US" sz="1400" dirty="0">
                <a:solidFill>
                  <a:schemeClr val="bg1">
                    <a:lumMod val="50000"/>
                  </a:schemeClr>
                </a:solidFill>
                <a:latin typeface="Source Sans Pro" panose="020B0503030403020204" pitchFamily="34" charset="0"/>
                <a:ea typeface="Source Sans Pro" panose="020B0503030403020204" pitchFamily="34" charset="0"/>
              </a:rPr>
              <a:t>+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age:sex</a:t>
            </a:r>
            <a:r>
              <a:rPr lang="en-US" sz="1400" dirty="0">
                <a:solidFill>
                  <a:schemeClr val="bg1">
                    <a:lumMod val="50000"/>
                  </a:schemeClr>
                </a:solidFill>
                <a:latin typeface="Source Sans Pro" panose="020B0503030403020204" pitchFamily="34" charset="0"/>
                <a:ea typeface="Source Sans Pro" panose="020B0503030403020204" pitchFamily="34" charset="0"/>
              </a:rPr>
              <a:t> + </a:t>
            </a:r>
          </a:p>
          <a:p>
            <a:r>
              <a:rPr lang="en-US"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age:hbr_name</a:t>
            </a:r>
            <a:r>
              <a:rPr lang="en-US" sz="1400" dirty="0">
                <a:solidFill>
                  <a:schemeClr val="bg1">
                    <a:lumMod val="50000"/>
                  </a:schemeClr>
                </a:solidFill>
                <a:latin typeface="Source Sans Pro" panose="020B0503030403020204" pitchFamily="34" charset="0"/>
                <a:ea typeface="Source Sans Pro" panose="020B0503030403020204" pitchFamily="34" charset="0"/>
              </a:rPr>
              <a:t> +</a:t>
            </a:r>
          </a:p>
          <a:p>
            <a:r>
              <a:rPr lang="en-US" sz="1400" dirty="0">
                <a:solidFill>
                  <a:schemeClr val="bg1">
                    <a:lumMod val="50000"/>
                  </a:schemeClr>
                </a:solidFill>
                <a:latin typeface="Source Sans Pro" panose="020B0503030403020204" pitchFamily="34" charset="0"/>
                <a:ea typeface="Source Sans Pro" panose="020B0503030403020204" pitchFamily="34" charset="0"/>
              </a:rPr>
              <a:t>                     	</a:t>
            </a:r>
            <a:r>
              <a:rPr lang="en-US" sz="1400" dirty="0" err="1">
                <a:solidFill>
                  <a:schemeClr val="bg1">
                    <a:lumMod val="50000"/>
                  </a:schemeClr>
                </a:solidFill>
                <a:latin typeface="Source Sans Pro" panose="020B0503030403020204" pitchFamily="34" charset="0"/>
                <a:ea typeface="Source Sans Pro" panose="020B0503030403020204" pitchFamily="34" charset="0"/>
              </a:rPr>
              <a:t>diagnosis:age:sex</a:t>
            </a:r>
            <a:endParaRPr lang="en-US" sz="1400" dirty="0">
              <a:solidFill>
                <a:schemeClr val="bg1">
                  <a:lumMod val="5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63915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98D6-6AA6-313E-AFCE-621DD66CF0D2}"/>
              </a:ext>
            </a:extLst>
          </p:cNvPr>
          <p:cNvSpPr>
            <a:spLocks noGrp="1"/>
          </p:cNvSpPr>
          <p:nvPr>
            <p:ph type="title"/>
          </p:nvPr>
        </p:nvSpPr>
        <p:spPr/>
        <p:txBody>
          <a:bodyPr/>
          <a:lstStyle/>
          <a:p>
            <a:r>
              <a:rPr lang="en-US" dirty="0"/>
              <a:t>Real vs Model Predicted Values</a:t>
            </a:r>
          </a:p>
        </p:txBody>
      </p:sp>
      <p:sp>
        <p:nvSpPr>
          <p:cNvPr id="3" name="Text Placeholder 2">
            <a:extLst>
              <a:ext uri="{FF2B5EF4-FFF2-40B4-BE49-F238E27FC236}">
                <a16:creationId xmlns:a16="http://schemas.microsoft.com/office/drawing/2014/main" id="{D414AFC9-4F49-380C-93CC-AA499D370FA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96BD322-4E75-36C8-73E6-5AD02A5E8E91}"/>
              </a:ext>
            </a:extLst>
          </p:cNvPr>
          <p:cNvPicPr>
            <a:picLocks noChangeAspect="1"/>
          </p:cNvPicPr>
          <p:nvPr/>
        </p:nvPicPr>
        <p:blipFill>
          <a:blip r:embed="rId2"/>
          <a:stretch>
            <a:fillRect/>
          </a:stretch>
        </p:blipFill>
        <p:spPr>
          <a:xfrm>
            <a:off x="1811382" y="1247386"/>
            <a:ext cx="5003707" cy="3094502"/>
          </a:xfrm>
          <a:prstGeom prst="rect">
            <a:avLst/>
          </a:prstGeom>
        </p:spPr>
      </p:pic>
    </p:spTree>
    <p:extLst>
      <p:ext uri="{BB962C8B-B14F-4D97-AF65-F5344CB8AC3E}">
        <p14:creationId xmlns:p14="http://schemas.microsoft.com/office/powerpoint/2010/main" val="261593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160501"/>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Outline</a:t>
            </a:r>
            <a:endParaRPr dirty="0">
              <a:solidFill>
                <a:schemeClr val="accent2"/>
              </a:solidFill>
            </a:endParaRPr>
          </a:p>
        </p:txBody>
      </p:sp>
      <p:sp>
        <p:nvSpPr>
          <p:cNvPr id="500" name="Google Shape;500;p18"/>
          <p:cNvSpPr txBox="1">
            <a:spLocks noGrp="1"/>
          </p:cNvSpPr>
          <p:nvPr>
            <p:ph type="body" idx="1"/>
          </p:nvPr>
        </p:nvSpPr>
        <p:spPr>
          <a:xfrm>
            <a:off x="997473" y="1062446"/>
            <a:ext cx="6996600" cy="3196045"/>
          </a:xfrm>
          <a:prstGeom prst="rect">
            <a:avLst/>
          </a:prstGeom>
        </p:spPr>
        <p:txBody>
          <a:bodyPr spcFirstLastPara="1" wrap="square" lIns="91425" tIns="91425" rIns="91425" bIns="91425" anchor="t" anchorCtr="0">
            <a:normAutofit/>
          </a:bodyPr>
          <a:lstStyle/>
          <a:p>
            <a:r>
              <a:rPr lang="en-US" dirty="0"/>
              <a:t>Introduction</a:t>
            </a:r>
          </a:p>
          <a:p>
            <a:pPr lvl="1">
              <a:buClr>
                <a:schemeClr val="bg1">
                  <a:lumMod val="50000"/>
                </a:schemeClr>
              </a:buClr>
              <a:buFont typeface="Arial" panose="020B0604020202020204" pitchFamily="34" charset="0"/>
              <a:buChar char="•"/>
            </a:pPr>
            <a:r>
              <a:rPr lang="en-US" dirty="0">
                <a:solidFill>
                  <a:schemeClr val="bg1">
                    <a:lumMod val="50000"/>
                  </a:schemeClr>
                </a:solidFill>
              </a:rPr>
              <a:t>Cerebrovascular disease (CVD)</a:t>
            </a:r>
          </a:p>
          <a:p>
            <a:pPr lvl="1">
              <a:buClr>
                <a:schemeClr val="bg1">
                  <a:lumMod val="50000"/>
                </a:schemeClr>
              </a:buClr>
              <a:buFont typeface="Arial" panose="020B0604020202020204" pitchFamily="34" charset="0"/>
              <a:buChar char="•"/>
            </a:pPr>
            <a:r>
              <a:rPr lang="en-US" dirty="0">
                <a:solidFill>
                  <a:schemeClr val="bg1">
                    <a:lumMod val="50000"/>
                  </a:schemeClr>
                </a:solidFill>
              </a:rPr>
              <a:t>Relevant statistics</a:t>
            </a:r>
          </a:p>
          <a:p>
            <a:pPr lvl="1">
              <a:buClr>
                <a:schemeClr val="bg1">
                  <a:lumMod val="50000"/>
                </a:schemeClr>
              </a:buClr>
              <a:buFont typeface="Arial" panose="020B0604020202020204" pitchFamily="34" charset="0"/>
              <a:buChar char="•"/>
            </a:pPr>
            <a:r>
              <a:rPr lang="en-US" dirty="0">
                <a:solidFill>
                  <a:schemeClr val="bg1">
                    <a:lumMod val="50000"/>
                  </a:schemeClr>
                </a:solidFill>
              </a:rPr>
              <a:t>Data</a:t>
            </a:r>
          </a:p>
          <a:p>
            <a:r>
              <a:rPr lang="en-US" dirty="0"/>
              <a:t>Types of CVD – discharge and mortality data</a:t>
            </a:r>
          </a:p>
          <a:p>
            <a:pPr lvl="1">
              <a:buClr>
                <a:schemeClr val="bg1">
                  <a:lumMod val="50000"/>
                </a:schemeClr>
              </a:buClr>
              <a:buFont typeface="Arial" panose="020B0604020202020204" pitchFamily="34" charset="0"/>
              <a:buChar char="•"/>
            </a:pPr>
            <a:r>
              <a:rPr lang="en-US" dirty="0">
                <a:solidFill>
                  <a:schemeClr val="bg1">
                    <a:lumMod val="50000"/>
                  </a:schemeClr>
                </a:solidFill>
              </a:rPr>
              <a:t>Age</a:t>
            </a:r>
          </a:p>
          <a:p>
            <a:pPr lvl="1">
              <a:buClr>
                <a:schemeClr val="bg1">
                  <a:lumMod val="50000"/>
                </a:schemeClr>
              </a:buClr>
              <a:buFont typeface="Arial" panose="020B0604020202020204" pitchFamily="34" charset="0"/>
              <a:buChar char="•"/>
            </a:pPr>
            <a:r>
              <a:rPr lang="en-US" dirty="0">
                <a:solidFill>
                  <a:schemeClr val="bg1">
                    <a:lumMod val="50000"/>
                  </a:schemeClr>
                </a:solidFill>
              </a:rPr>
              <a:t>Sex</a:t>
            </a:r>
          </a:p>
          <a:p>
            <a:pPr lvl="1">
              <a:buClr>
                <a:schemeClr val="bg1">
                  <a:lumMod val="50000"/>
                </a:schemeClr>
              </a:buClr>
              <a:buFont typeface="Arial" panose="020B0604020202020204" pitchFamily="34" charset="0"/>
              <a:buChar char="•"/>
            </a:pPr>
            <a:r>
              <a:rPr lang="en-US" dirty="0">
                <a:solidFill>
                  <a:schemeClr val="bg1">
                    <a:lumMod val="50000"/>
                  </a:schemeClr>
                </a:solidFill>
              </a:rPr>
              <a:t>Geographic area</a:t>
            </a:r>
          </a:p>
          <a:p>
            <a:r>
              <a:rPr lang="en-US" dirty="0"/>
              <a:t>Can we predict future CVD rates?</a:t>
            </a:r>
          </a:p>
          <a:p>
            <a:pPr lvl="1" indent="-355600">
              <a:spcBef>
                <a:spcPts val="600"/>
              </a:spcBef>
              <a:buClr>
                <a:schemeClr val="bg1">
                  <a:lumMod val="50000"/>
                </a:schemeClr>
              </a:buClr>
              <a:buSzPct val="120000"/>
              <a:buFont typeface="Arial" panose="020B0604020202020204" pitchFamily="34" charset="0"/>
              <a:buChar char="•"/>
            </a:pPr>
            <a:endParaRPr dirty="0">
              <a:solidFill>
                <a:schemeClr val="bg1">
                  <a:lumMod val="50000"/>
                </a:schemeClr>
              </a:solidFill>
            </a:endParaRPr>
          </a:p>
        </p:txBody>
      </p:sp>
      <p:sp>
        <p:nvSpPr>
          <p:cNvPr id="2" name="TextBox 1">
            <a:extLst>
              <a:ext uri="{FF2B5EF4-FFF2-40B4-BE49-F238E27FC236}">
                <a16:creationId xmlns:a16="http://schemas.microsoft.com/office/drawing/2014/main" id="{B747CC71-5A4E-4073-ACAE-D235FA725DBA}"/>
              </a:ext>
            </a:extLst>
          </p:cNvPr>
          <p:cNvSpPr txBox="1"/>
          <p:nvPr/>
        </p:nvSpPr>
        <p:spPr>
          <a:xfrm>
            <a:off x="6802846" y="1460139"/>
            <a:ext cx="2146300" cy="738664"/>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Source Sans Pro" panose="020B0503030403020204" pitchFamily="34" charset="0"/>
                <a:ea typeface="Source Sans Pro" panose="020B0503030403020204" pitchFamily="34" charset="0"/>
              </a:rPr>
              <a:t>Could put logos for R packages used on relevant page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F2E1-AD57-59CA-9F43-818C655E4748}"/>
              </a:ext>
            </a:extLst>
          </p:cNvPr>
          <p:cNvSpPr>
            <a:spLocks noGrp="1"/>
          </p:cNvSpPr>
          <p:nvPr>
            <p:ph type="title"/>
          </p:nvPr>
        </p:nvSpPr>
        <p:spPr/>
        <p:txBody>
          <a:bodyPr/>
          <a:lstStyle/>
          <a:p>
            <a:r>
              <a:rPr lang="en-US" dirty="0"/>
              <a:t>Predicting the Future</a:t>
            </a:r>
          </a:p>
        </p:txBody>
      </p:sp>
      <p:sp>
        <p:nvSpPr>
          <p:cNvPr id="3" name="Text Placeholder 2">
            <a:extLst>
              <a:ext uri="{FF2B5EF4-FFF2-40B4-BE49-F238E27FC236}">
                <a16:creationId xmlns:a16="http://schemas.microsoft.com/office/drawing/2014/main" id="{EE36A0AC-8F2E-1FAE-2E86-810DE4558F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EFB600AD-0F4E-DEE1-6599-30525751C7E6}"/>
              </a:ext>
            </a:extLst>
          </p:cNvPr>
          <p:cNvPicPr>
            <a:picLocks noChangeAspect="1"/>
          </p:cNvPicPr>
          <p:nvPr/>
        </p:nvPicPr>
        <p:blipFill>
          <a:blip r:embed="rId2"/>
          <a:stretch>
            <a:fillRect/>
          </a:stretch>
        </p:blipFill>
        <p:spPr>
          <a:xfrm>
            <a:off x="1875929" y="937125"/>
            <a:ext cx="5392142" cy="3334727"/>
          </a:xfrm>
          <a:prstGeom prst="rect">
            <a:avLst/>
          </a:prstGeom>
        </p:spPr>
      </p:pic>
    </p:spTree>
    <p:extLst>
      <p:ext uri="{BB962C8B-B14F-4D97-AF65-F5344CB8AC3E}">
        <p14:creationId xmlns:p14="http://schemas.microsoft.com/office/powerpoint/2010/main" val="128891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B6AA-AF55-7BC4-948D-A92957B72DF1}"/>
              </a:ext>
            </a:extLst>
          </p:cNvPr>
          <p:cNvSpPr>
            <a:spLocks noGrp="1"/>
          </p:cNvSpPr>
          <p:nvPr>
            <p:ph type="title"/>
          </p:nvPr>
        </p:nvSpPr>
        <p:spPr/>
        <p:txBody>
          <a:bodyPr/>
          <a:lstStyle/>
          <a:p>
            <a:r>
              <a:rPr lang="en-US" dirty="0"/>
              <a:t>Predicting the Future</a:t>
            </a:r>
          </a:p>
        </p:txBody>
      </p:sp>
      <p:sp>
        <p:nvSpPr>
          <p:cNvPr id="4" name="Content Placeholder 2">
            <a:extLst>
              <a:ext uri="{FF2B5EF4-FFF2-40B4-BE49-F238E27FC236}">
                <a16:creationId xmlns:a16="http://schemas.microsoft.com/office/drawing/2014/main" id="{FDA5FCD3-BCAF-3E94-8AF9-7454FE416C25}"/>
              </a:ext>
            </a:extLst>
          </p:cNvPr>
          <p:cNvSpPr txBox="1">
            <a:spLocks/>
          </p:cNvSpPr>
          <p:nvPr/>
        </p:nvSpPr>
        <p:spPr>
          <a:xfrm>
            <a:off x="223324" y="788470"/>
            <a:ext cx="4094852" cy="823371"/>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dirty="0"/>
              <a:t>Model good at predicting some categories…</a:t>
            </a:r>
          </a:p>
          <a:p>
            <a:pPr marL="0" indent="0">
              <a:buFont typeface="Source Sans Pro"/>
              <a:buNone/>
            </a:pPr>
            <a:endParaRPr lang="en-US" dirty="0"/>
          </a:p>
        </p:txBody>
      </p:sp>
      <p:pic>
        <p:nvPicPr>
          <p:cNvPr id="5" name="Picture 4">
            <a:extLst>
              <a:ext uri="{FF2B5EF4-FFF2-40B4-BE49-F238E27FC236}">
                <a16:creationId xmlns:a16="http://schemas.microsoft.com/office/drawing/2014/main" id="{E50B1B17-2348-8519-EA03-3C98FAA3302F}"/>
              </a:ext>
            </a:extLst>
          </p:cNvPr>
          <p:cNvPicPr>
            <a:picLocks noChangeAspect="1"/>
          </p:cNvPicPr>
          <p:nvPr/>
        </p:nvPicPr>
        <p:blipFill rotWithShape="1">
          <a:blip r:embed="rId2"/>
          <a:srcRect r="74057" b="75732"/>
          <a:stretch/>
        </p:blipFill>
        <p:spPr>
          <a:xfrm>
            <a:off x="600235" y="2616162"/>
            <a:ext cx="1783003" cy="1031507"/>
          </a:xfrm>
          <a:prstGeom prst="rect">
            <a:avLst/>
          </a:prstGeom>
        </p:spPr>
      </p:pic>
      <p:pic>
        <p:nvPicPr>
          <p:cNvPr id="6" name="Picture 5">
            <a:extLst>
              <a:ext uri="{FF2B5EF4-FFF2-40B4-BE49-F238E27FC236}">
                <a16:creationId xmlns:a16="http://schemas.microsoft.com/office/drawing/2014/main" id="{46F3CCC5-E165-8334-BE10-5914A0238AA7}"/>
              </a:ext>
            </a:extLst>
          </p:cNvPr>
          <p:cNvPicPr>
            <a:picLocks noChangeAspect="1"/>
          </p:cNvPicPr>
          <p:nvPr/>
        </p:nvPicPr>
        <p:blipFill rotWithShape="1">
          <a:blip r:embed="rId3"/>
          <a:srcRect t="45923" r="55738"/>
          <a:stretch/>
        </p:blipFill>
        <p:spPr>
          <a:xfrm>
            <a:off x="1978615" y="1611841"/>
            <a:ext cx="1300703" cy="982795"/>
          </a:xfrm>
          <a:prstGeom prst="rect">
            <a:avLst/>
          </a:prstGeom>
        </p:spPr>
      </p:pic>
      <p:pic>
        <p:nvPicPr>
          <p:cNvPr id="7" name="Picture 6">
            <a:extLst>
              <a:ext uri="{FF2B5EF4-FFF2-40B4-BE49-F238E27FC236}">
                <a16:creationId xmlns:a16="http://schemas.microsoft.com/office/drawing/2014/main" id="{F734740B-3EE7-D79D-A8A2-DB2F7CD26AFD}"/>
              </a:ext>
            </a:extLst>
          </p:cNvPr>
          <p:cNvPicPr>
            <a:picLocks noChangeAspect="1"/>
          </p:cNvPicPr>
          <p:nvPr/>
        </p:nvPicPr>
        <p:blipFill rotWithShape="1">
          <a:blip r:embed="rId4"/>
          <a:srcRect r="55818" b="52980"/>
          <a:stretch/>
        </p:blipFill>
        <p:spPr>
          <a:xfrm>
            <a:off x="191035" y="1613406"/>
            <a:ext cx="1300702" cy="856082"/>
          </a:xfrm>
          <a:prstGeom prst="rect">
            <a:avLst/>
          </a:prstGeom>
        </p:spPr>
      </p:pic>
      <p:pic>
        <p:nvPicPr>
          <p:cNvPr id="8" name="Picture 7">
            <a:extLst>
              <a:ext uri="{FF2B5EF4-FFF2-40B4-BE49-F238E27FC236}">
                <a16:creationId xmlns:a16="http://schemas.microsoft.com/office/drawing/2014/main" id="{E061C1A9-48AC-BCA4-3452-37D6B79FD488}"/>
              </a:ext>
            </a:extLst>
          </p:cNvPr>
          <p:cNvPicPr>
            <a:picLocks noChangeAspect="1"/>
          </p:cNvPicPr>
          <p:nvPr/>
        </p:nvPicPr>
        <p:blipFill rotWithShape="1">
          <a:blip r:embed="rId2"/>
          <a:srcRect l="44482" t="23434" r="35696" b="52168"/>
          <a:stretch/>
        </p:blipFill>
        <p:spPr>
          <a:xfrm>
            <a:off x="6060811" y="2817727"/>
            <a:ext cx="1399906" cy="1065605"/>
          </a:xfrm>
          <a:prstGeom prst="rect">
            <a:avLst/>
          </a:prstGeom>
        </p:spPr>
      </p:pic>
      <p:pic>
        <p:nvPicPr>
          <p:cNvPr id="9" name="Picture 8">
            <a:extLst>
              <a:ext uri="{FF2B5EF4-FFF2-40B4-BE49-F238E27FC236}">
                <a16:creationId xmlns:a16="http://schemas.microsoft.com/office/drawing/2014/main" id="{AAEF0804-1E1C-4F14-0960-4155136253A5}"/>
              </a:ext>
            </a:extLst>
          </p:cNvPr>
          <p:cNvPicPr>
            <a:picLocks noChangeAspect="1"/>
          </p:cNvPicPr>
          <p:nvPr/>
        </p:nvPicPr>
        <p:blipFill rotWithShape="1">
          <a:blip r:embed="rId3"/>
          <a:srcRect l="44615" t="45228" r="14672"/>
          <a:stretch/>
        </p:blipFill>
        <p:spPr>
          <a:xfrm>
            <a:off x="6833825" y="1547718"/>
            <a:ext cx="1335404" cy="1111039"/>
          </a:xfrm>
          <a:prstGeom prst="rect">
            <a:avLst/>
          </a:prstGeom>
        </p:spPr>
      </p:pic>
      <p:pic>
        <p:nvPicPr>
          <p:cNvPr id="10" name="Picture 9">
            <a:extLst>
              <a:ext uri="{FF2B5EF4-FFF2-40B4-BE49-F238E27FC236}">
                <a16:creationId xmlns:a16="http://schemas.microsoft.com/office/drawing/2014/main" id="{E0FFF7AF-126A-DD64-7474-F77CCFB02A6C}"/>
              </a:ext>
            </a:extLst>
          </p:cNvPr>
          <p:cNvPicPr>
            <a:picLocks noChangeAspect="1"/>
          </p:cNvPicPr>
          <p:nvPr/>
        </p:nvPicPr>
        <p:blipFill rotWithShape="1">
          <a:blip r:embed="rId4"/>
          <a:srcRect l="43398" r="14187" b="48534"/>
          <a:stretch/>
        </p:blipFill>
        <p:spPr>
          <a:xfrm>
            <a:off x="5130132" y="1604626"/>
            <a:ext cx="1248689" cy="937015"/>
          </a:xfrm>
          <a:prstGeom prst="rect">
            <a:avLst/>
          </a:prstGeom>
        </p:spPr>
      </p:pic>
      <p:sp>
        <p:nvSpPr>
          <p:cNvPr id="11" name="Content Placeholder 2">
            <a:extLst>
              <a:ext uri="{FF2B5EF4-FFF2-40B4-BE49-F238E27FC236}">
                <a16:creationId xmlns:a16="http://schemas.microsoft.com/office/drawing/2014/main" id="{31002F04-DB93-F1E3-ABEA-B5721F289132}"/>
              </a:ext>
            </a:extLst>
          </p:cNvPr>
          <p:cNvSpPr txBox="1">
            <a:spLocks/>
          </p:cNvSpPr>
          <p:nvPr/>
        </p:nvSpPr>
        <p:spPr>
          <a:xfrm>
            <a:off x="5455309" y="1021789"/>
            <a:ext cx="2867909" cy="432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Source Sans Pro" panose="020B0503030403020204" pitchFamily="34" charset="0"/>
                <a:ea typeface="Source Sans Pro" panose="020B0503030403020204" pitchFamily="34" charset="0"/>
              </a:rPr>
              <a:t>…but not others</a:t>
            </a:r>
          </a:p>
        </p:txBody>
      </p:sp>
      <p:sp>
        <p:nvSpPr>
          <p:cNvPr id="12" name="Content Placeholder 2">
            <a:extLst>
              <a:ext uri="{FF2B5EF4-FFF2-40B4-BE49-F238E27FC236}">
                <a16:creationId xmlns:a16="http://schemas.microsoft.com/office/drawing/2014/main" id="{930E4B57-F867-9EBD-36C9-683FE1778E07}"/>
              </a:ext>
            </a:extLst>
          </p:cNvPr>
          <p:cNvSpPr txBox="1">
            <a:spLocks/>
          </p:cNvSpPr>
          <p:nvPr/>
        </p:nvSpPr>
        <p:spPr>
          <a:xfrm>
            <a:off x="1439486" y="3970403"/>
            <a:ext cx="5823464" cy="384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lumMod val="50000"/>
                  </a:schemeClr>
                </a:solidFill>
              </a:rPr>
              <a:t>Groups with large numbers which are showing less good predictions</a:t>
            </a:r>
          </a:p>
          <a:p>
            <a:pPr marL="0" indent="0">
              <a:buFont typeface="Arial" panose="020B0604020202020204" pitchFamily="34" charset="0"/>
              <a:buNone/>
            </a:pPr>
            <a:endParaRPr lang="en-US" sz="1400" dirty="0">
              <a:solidFill>
                <a:schemeClr val="bg1">
                  <a:lumMod val="50000"/>
                </a:schemeClr>
              </a:solidFill>
            </a:endParaRPr>
          </a:p>
        </p:txBody>
      </p:sp>
    </p:spTree>
    <p:extLst>
      <p:ext uri="{BB962C8B-B14F-4D97-AF65-F5344CB8AC3E}">
        <p14:creationId xmlns:p14="http://schemas.microsoft.com/office/powerpoint/2010/main" val="69797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BA24-37E6-50DB-27CC-914A8C80F878}"/>
              </a:ext>
            </a:extLst>
          </p:cNvPr>
          <p:cNvSpPr>
            <a:spLocks noGrp="1"/>
          </p:cNvSpPr>
          <p:nvPr>
            <p:ph type="title"/>
          </p:nvPr>
        </p:nvSpPr>
        <p:spPr/>
        <p:txBody>
          <a:bodyPr/>
          <a:lstStyle/>
          <a:p>
            <a:r>
              <a:rPr lang="en-US" dirty="0"/>
              <a:t>Ways to Improve Model</a:t>
            </a:r>
          </a:p>
        </p:txBody>
      </p:sp>
      <p:sp>
        <p:nvSpPr>
          <p:cNvPr id="3" name="Text Placeholder 2">
            <a:extLst>
              <a:ext uri="{FF2B5EF4-FFF2-40B4-BE49-F238E27FC236}">
                <a16:creationId xmlns:a16="http://schemas.microsoft.com/office/drawing/2014/main" id="{12483885-C405-2A21-3059-DA01817E11B0}"/>
              </a:ext>
            </a:extLst>
          </p:cNvPr>
          <p:cNvSpPr>
            <a:spLocks noGrp="1"/>
          </p:cNvSpPr>
          <p:nvPr>
            <p:ph type="body" idx="1"/>
          </p:nvPr>
        </p:nvSpPr>
        <p:spPr/>
        <p:txBody>
          <a:bodyPr/>
          <a:lstStyle/>
          <a:p>
            <a:r>
              <a:rPr lang="en-US" dirty="0"/>
              <a:t>Could predict at Scotland level? Is this any use?</a:t>
            </a:r>
          </a:p>
          <a:p>
            <a:r>
              <a:rPr lang="en-US" dirty="0"/>
              <a:t>No because year is insignificant. </a:t>
            </a:r>
          </a:p>
          <a:p>
            <a:endParaRPr lang="en-US" dirty="0"/>
          </a:p>
          <a:p>
            <a:r>
              <a:rPr lang="en-US" dirty="0"/>
              <a:t>Group islands together</a:t>
            </a:r>
          </a:p>
          <a:p>
            <a:r>
              <a:rPr lang="en-US" dirty="0"/>
              <a:t>Group emergency and transfer admission types</a:t>
            </a:r>
          </a:p>
          <a:p>
            <a:r>
              <a:rPr lang="en-US" dirty="0"/>
              <a:t>Split </a:t>
            </a:r>
            <a:r>
              <a:rPr lang="en-US" dirty="0" err="1"/>
              <a:t>easr</a:t>
            </a:r>
            <a:r>
              <a:rPr lang="en-US" dirty="0"/>
              <a:t> in to high values and low values</a:t>
            </a:r>
          </a:p>
          <a:p>
            <a:endParaRPr lang="en-US" dirty="0"/>
          </a:p>
        </p:txBody>
      </p:sp>
    </p:spTree>
    <p:extLst>
      <p:ext uri="{BB962C8B-B14F-4D97-AF65-F5344CB8AC3E}">
        <p14:creationId xmlns:p14="http://schemas.microsoft.com/office/powerpoint/2010/main" val="1345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D968-5061-D85E-2A6A-DD51F51573E9}"/>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D5402651-8066-FDA4-A626-E21C1B3F51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724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BA28-C067-85C5-E705-4B67766BBAFD}"/>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B9C56766-D1F6-CFFF-9A08-D04AB24CEC14}"/>
              </a:ext>
            </a:extLst>
          </p:cNvPr>
          <p:cNvSpPr>
            <a:spLocks noGrp="1"/>
          </p:cNvSpPr>
          <p:nvPr>
            <p:ph type="body" idx="1"/>
          </p:nvPr>
        </p:nvSpPr>
        <p:spPr/>
        <p:txBody>
          <a:bodyPr/>
          <a:lstStyle/>
          <a:p>
            <a:r>
              <a:rPr lang="en-US" dirty="0"/>
              <a:t>Relate rates to deprivation levels in certain areas</a:t>
            </a:r>
          </a:p>
          <a:p>
            <a:r>
              <a:rPr lang="en-US" dirty="0"/>
              <a:t>Investigate stroke risk factors</a:t>
            </a:r>
          </a:p>
          <a:p>
            <a:r>
              <a:rPr lang="en-US" dirty="0"/>
              <a:t>Neural networks</a:t>
            </a:r>
          </a:p>
          <a:p>
            <a:endParaRPr lang="en-US" dirty="0"/>
          </a:p>
        </p:txBody>
      </p:sp>
    </p:spTree>
    <p:extLst>
      <p:ext uri="{BB962C8B-B14F-4D97-AF65-F5344CB8AC3E}">
        <p14:creationId xmlns:p14="http://schemas.microsoft.com/office/powerpoint/2010/main" val="1084483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E9A8-D70E-6EE5-5A10-FCAD177783E4}"/>
              </a:ext>
            </a:extLst>
          </p:cNvPr>
          <p:cNvSpPr>
            <a:spLocks noGrp="1"/>
          </p:cNvSpPr>
          <p:nvPr>
            <p:ph type="title"/>
          </p:nvPr>
        </p:nvSpPr>
        <p:spPr/>
        <p:txBody>
          <a:bodyPr/>
          <a:lstStyle/>
          <a:p>
            <a:r>
              <a:rPr lang="en-US" dirty="0"/>
              <a:t>Appendix 1 – Model Information</a:t>
            </a:r>
          </a:p>
        </p:txBody>
      </p:sp>
      <p:sp>
        <p:nvSpPr>
          <p:cNvPr id="3" name="Text Placeholder 2">
            <a:extLst>
              <a:ext uri="{FF2B5EF4-FFF2-40B4-BE49-F238E27FC236}">
                <a16:creationId xmlns:a16="http://schemas.microsoft.com/office/drawing/2014/main" id="{315793EB-D673-2740-7F59-75853F063A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147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030B-51A5-49B9-9368-094613BCE499}"/>
              </a:ext>
            </a:extLst>
          </p:cNvPr>
          <p:cNvSpPr>
            <a:spLocks noGrp="1"/>
          </p:cNvSpPr>
          <p:nvPr>
            <p:ph type="title"/>
          </p:nvPr>
        </p:nvSpPr>
        <p:spPr/>
        <p:txBody>
          <a:bodyPr/>
          <a:lstStyle/>
          <a:p>
            <a:r>
              <a:rPr lang="en-US" dirty="0"/>
              <a:t>Appendix 2 – R2 in CVD Field</a:t>
            </a:r>
          </a:p>
        </p:txBody>
      </p:sp>
      <p:sp>
        <p:nvSpPr>
          <p:cNvPr id="3" name="Text Placeholder 2">
            <a:extLst>
              <a:ext uri="{FF2B5EF4-FFF2-40B4-BE49-F238E27FC236}">
                <a16:creationId xmlns:a16="http://schemas.microsoft.com/office/drawing/2014/main" id="{01E82250-64D3-3BD6-82B9-95C18FD59B42}"/>
              </a:ext>
            </a:extLst>
          </p:cNvPr>
          <p:cNvSpPr>
            <a:spLocks noGrp="1"/>
          </p:cNvSpPr>
          <p:nvPr>
            <p:ph type="body" idx="1"/>
          </p:nvPr>
        </p:nvSpPr>
        <p:spPr/>
        <p:txBody>
          <a:bodyPr>
            <a:normAutofit fontScale="32500" lnSpcReduction="20000"/>
          </a:bodyPr>
          <a:lstStyle/>
          <a:p>
            <a:r>
              <a:rPr lang="en-GB" u="sng" dirty="0">
                <a:hlinkClick r:id="rId2">
                  <a:extLst>
                    <a:ext uri="{A12FA001-AC4F-418D-AE19-62706E023703}">
                      <ahyp:hlinkClr xmlns:ahyp="http://schemas.microsoft.com/office/drawing/2018/hyperlinkcolor" val="tx"/>
                    </a:ext>
                  </a:extLst>
                </a:hlinkClick>
              </a:rPr>
              <a:t>https://quantifyinghealth.com/r-squared-study/</a:t>
            </a:r>
            <a:endParaRPr lang="en-GB" dirty="0"/>
          </a:p>
          <a:p>
            <a:r>
              <a:rPr lang="en-GB" dirty="0" err="1"/>
              <a:t>analyzed</a:t>
            </a:r>
            <a:r>
              <a:rPr lang="en-GB" dirty="0"/>
              <a:t> the content of 43,110 randomly chosen research papers from PubMed to learn more about R-squared.</a:t>
            </a:r>
          </a:p>
          <a:p>
            <a:r>
              <a:rPr lang="en-GB" b="1" dirty="0"/>
              <a:t>The average value of R-squared in medical research is 0.499</a:t>
            </a:r>
            <a:r>
              <a:rPr lang="en-GB" dirty="0"/>
              <a:t>, which means that the average linear regression model explains 49.9% of the outcome variance.</a:t>
            </a:r>
          </a:p>
          <a:p>
            <a:br>
              <a:rPr lang="en-GB" dirty="0"/>
            </a:br>
            <a:endParaRPr lang="en-GB" dirty="0"/>
          </a:p>
          <a:p>
            <a:r>
              <a:rPr lang="en-GB" i="1" dirty="0"/>
              <a:t>In typical applications in biology, psychology, marketing, and other domains, we would expect only a very small proportion of the variance in the response to be explained by the predictor, and an R2 value well below 0.1 might be more realistic!</a:t>
            </a:r>
            <a:endParaRPr lang="en-GB" dirty="0"/>
          </a:p>
          <a:p>
            <a:r>
              <a:rPr lang="en-GB" i="1" dirty="0"/>
              <a:t>An Introduction to Statistical Learning by Gareth James et al.</a:t>
            </a:r>
            <a:endParaRPr lang="en-GB" dirty="0"/>
          </a:p>
          <a:p>
            <a:br>
              <a:rPr lang="en-GB" dirty="0"/>
            </a:br>
            <a:endParaRPr lang="en-GB" dirty="0"/>
          </a:p>
          <a:p>
            <a:r>
              <a:rPr lang="en-GB" i="1" u="sng" dirty="0">
                <a:hlinkClick r:id="rId3">
                  <a:extLst>
                    <a:ext uri="{A12FA001-AC4F-418D-AE19-62706E023703}">
                      <ahyp:hlinkClr xmlns:ahyp="http://schemas.microsoft.com/office/drawing/2018/hyperlinkcolor" val="tx"/>
                    </a:ext>
                  </a:extLst>
                </a:hlinkClick>
              </a:rPr>
              <a:t>https://statisticsbyjim.com/regression/how-high-r-squared/</a:t>
            </a:r>
            <a:endParaRPr lang="en-GB" dirty="0"/>
          </a:p>
          <a:p>
            <a:r>
              <a:rPr lang="en-GB" dirty="0"/>
              <a:t>Any study that attempts to predict human </a:t>
            </a:r>
            <a:r>
              <a:rPr lang="en-GB" dirty="0" err="1"/>
              <a:t>behavior</a:t>
            </a:r>
            <a:r>
              <a:rPr lang="en-GB" dirty="0"/>
              <a:t> will tend to have R-squared values less than 50%. </a:t>
            </a:r>
          </a:p>
          <a:p>
            <a:br>
              <a:rPr lang="en-GB" dirty="0"/>
            </a:br>
            <a:endParaRPr lang="en-GB" dirty="0"/>
          </a:p>
          <a:p>
            <a:r>
              <a:rPr lang="en-GB" dirty="0"/>
              <a:t>However, if you </a:t>
            </a:r>
            <a:r>
              <a:rPr lang="en-GB" dirty="0" err="1"/>
              <a:t>analyze</a:t>
            </a:r>
            <a:r>
              <a:rPr lang="en-GB" dirty="0"/>
              <a:t> a physical process and have very good measurements, you might expect R-squared values over 90%. </a:t>
            </a:r>
          </a:p>
          <a:p>
            <a:br>
              <a:rPr lang="en-GB" dirty="0"/>
            </a:br>
            <a:endParaRPr lang="en-GB" dirty="0"/>
          </a:p>
          <a:p>
            <a:r>
              <a:rPr lang="en-GB" dirty="0"/>
              <a:t>Use prediction intervals to access precision</a:t>
            </a:r>
          </a:p>
          <a:p>
            <a:r>
              <a:rPr lang="en-GB" u="sng" dirty="0">
                <a:hlinkClick r:id="rId3">
                  <a:extLst>
                    <a:ext uri="{A12FA001-AC4F-418D-AE19-62706E023703}">
                      <ahyp:hlinkClr xmlns:ahyp="http://schemas.microsoft.com/office/drawing/2018/hyperlinkcolor" val="tx"/>
                    </a:ext>
                  </a:extLst>
                </a:hlinkClick>
              </a:rPr>
              <a:t>https://statisticsbyjim.com/regression/how-high-r-squared/</a:t>
            </a:r>
            <a:endParaRPr lang="en-GB" dirty="0"/>
          </a:p>
          <a:p>
            <a:endParaRPr lang="en-US" dirty="0"/>
          </a:p>
        </p:txBody>
      </p:sp>
    </p:spTree>
    <p:extLst>
      <p:ext uri="{BB962C8B-B14F-4D97-AF65-F5344CB8AC3E}">
        <p14:creationId xmlns:p14="http://schemas.microsoft.com/office/powerpoint/2010/main" val="216403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C2CF-F74F-3A3B-7816-4BE70766CAA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A7EF15-7082-AFC0-47D8-1BEABA88F630}"/>
              </a:ext>
            </a:extLst>
          </p:cNvPr>
          <p:cNvPicPr>
            <a:picLocks noChangeAspect="1"/>
          </p:cNvPicPr>
          <p:nvPr/>
        </p:nvPicPr>
        <p:blipFill>
          <a:blip r:embed="rId3"/>
          <a:stretch>
            <a:fillRect/>
          </a:stretch>
        </p:blipFill>
        <p:spPr>
          <a:xfrm>
            <a:off x="442840" y="1496265"/>
            <a:ext cx="4129160" cy="2552691"/>
          </a:xfrm>
          <a:prstGeom prst="rect">
            <a:avLst/>
          </a:prstGeom>
        </p:spPr>
      </p:pic>
      <p:pic>
        <p:nvPicPr>
          <p:cNvPr id="5" name="Picture 4">
            <a:extLst>
              <a:ext uri="{FF2B5EF4-FFF2-40B4-BE49-F238E27FC236}">
                <a16:creationId xmlns:a16="http://schemas.microsoft.com/office/drawing/2014/main" id="{010FBFBB-DD5F-81B0-C54A-8899B401F9A0}"/>
              </a:ext>
            </a:extLst>
          </p:cNvPr>
          <p:cNvPicPr>
            <a:picLocks noChangeAspect="1"/>
          </p:cNvPicPr>
          <p:nvPr/>
        </p:nvPicPr>
        <p:blipFill>
          <a:blip r:embed="rId4"/>
          <a:stretch>
            <a:fillRect/>
          </a:stretch>
        </p:blipFill>
        <p:spPr>
          <a:xfrm>
            <a:off x="4641393" y="1496265"/>
            <a:ext cx="3863214" cy="2388281"/>
          </a:xfrm>
          <a:prstGeom prst="rect">
            <a:avLst/>
          </a:prstGeom>
        </p:spPr>
      </p:pic>
      <p:sp>
        <p:nvSpPr>
          <p:cNvPr id="6" name="Content Placeholder 2">
            <a:extLst>
              <a:ext uri="{FF2B5EF4-FFF2-40B4-BE49-F238E27FC236}">
                <a16:creationId xmlns:a16="http://schemas.microsoft.com/office/drawing/2014/main" id="{0B469FCF-AEC5-E4D1-EBD7-F8E58AC9A4B4}"/>
              </a:ext>
            </a:extLst>
          </p:cNvPr>
          <p:cNvSpPr txBox="1">
            <a:spLocks/>
          </p:cNvSpPr>
          <p:nvPr/>
        </p:nvSpPr>
        <p:spPr>
          <a:xfrm>
            <a:off x="1952731" y="4019310"/>
            <a:ext cx="5770429" cy="892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lumMod val="50000"/>
                  </a:schemeClr>
                </a:solidFill>
                <a:latin typeface="Source Sans Pro" panose="020B0503030403020204" pitchFamily="34" charset="0"/>
                <a:ea typeface="Source Sans Pro" panose="020B0503030403020204" pitchFamily="34" charset="0"/>
              </a:rPr>
              <a:t>What about age and health board – don’t the more deprived health boards have higher numbers.</a:t>
            </a:r>
          </a:p>
        </p:txBody>
      </p:sp>
      <p:sp>
        <p:nvSpPr>
          <p:cNvPr id="7" name="Content Placeholder 2">
            <a:extLst>
              <a:ext uri="{FF2B5EF4-FFF2-40B4-BE49-F238E27FC236}">
                <a16:creationId xmlns:a16="http://schemas.microsoft.com/office/drawing/2014/main" id="{B3EDDBAF-4E1C-190E-848B-029B4A63D2DC}"/>
              </a:ext>
            </a:extLst>
          </p:cNvPr>
          <p:cNvSpPr txBox="1">
            <a:spLocks/>
          </p:cNvSpPr>
          <p:nvPr/>
        </p:nvSpPr>
        <p:spPr>
          <a:xfrm>
            <a:off x="855200" y="757588"/>
            <a:ext cx="7733323" cy="1037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sz="1400" dirty="0"/>
              <a:t>Looked at </a:t>
            </a:r>
            <a:r>
              <a:rPr lang="en-US" sz="1400" dirty="0" err="1"/>
              <a:t>dischrages</a:t>
            </a:r>
            <a:r>
              <a:rPr lang="en-US" sz="1400" dirty="0"/>
              <a:t> and deaths by sex and health board but nothing interesting popped up</a:t>
            </a:r>
          </a:p>
          <a:p>
            <a:r>
              <a:rPr lang="en-US" sz="1400" dirty="0"/>
              <a:t>Could do statistics on this – is the increase in borders significant??</a:t>
            </a:r>
          </a:p>
        </p:txBody>
      </p:sp>
    </p:spTree>
    <p:extLst>
      <p:ext uri="{BB962C8B-B14F-4D97-AF65-F5344CB8AC3E}">
        <p14:creationId xmlns:p14="http://schemas.microsoft.com/office/powerpoint/2010/main" val="66491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F834-396D-13D6-BEA4-DF5929FE8C18}"/>
              </a:ext>
            </a:extLst>
          </p:cNvPr>
          <p:cNvSpPr>
            <a:spLocks noGrp="1"/>
          </p:cNvSpPr>
          <p:nvPr>
            <p:ph type="title"/>
          </p:nvPr>
        </p:nvSpPr>
        <p:spPr/>
        <p:txBody>
          <a:bodyPr/>
          <a:lstStyle/>
          <a:p>
            <a:endParaRPr lang="en-US"/>
          </a:p>
        </p:txBody>
      </p:sp>
      <p:pic>
        <p:nvPicPr>
          <p:cNvPr id="4" name="Picture 2" descr="Three charts that show where the coronavirus death rate is heading">
            <a:extLst>
              <a:ext uri="{FF2B5EF4-FFF2-40B4-BE49-F238E27FC236}">
                <a16:creationId xmlns:a16="http://schemas.microsoft.com/office/drawing/2014/main" id="{1CECD342-7B7C-82F2-337A-E04754FFE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19" y="1114698"/>
            <a:ext cx="4860737" cy="3096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72278F-DB08-FBF4-59B2-5D708104B0A3}"/>
              </a:ext>
            </a:extLst>
          </p:cNvPr>
          <p:cNvSpPr txBox="1"/>
          <p:nvPr/>
        </p:nvSpPr>
        <p:spPr>
          <a:xfrm>
            <a:off x="5669956" y="1663809"/>
            <a:ext cx="3029907" cy="1446550"/>
          </a:xfrm>
          <a:prstGeom prst="rect">
            <a:avLst/>
          </a:prstGeom>
          <a:noFill/>
        </p:spPr>
        <p:txBody>
          <a:bodyPr wrap="square">
            <a:spAutoFit/>
          </a:bodyPr>
          <a:lstStyle/>
          <a:p>
            <a:r>
              <a:rPr lang="en-US" sz="1100" dirty="0"/>
              <a:t>https://</a:t>
            </a:r>
            <a:r>
              <a:rPr lang="en-US" sz="1100" dirty="0" err="1"/>
              <a:t>www.google.com</a:t>
            </a:r>
            <a:r>
              <a:rPr lang="en-US" sz="1100" dirty="0"/>
              <a:t>/</a:t>
            </a:r>
            <a:r>
              <a:rPr lang="en-US" sz="1100" dirty="0" err="1"/>
              <a:t>url?sa</a:t>
            </a:r>
            <a:r>
              <a:rPr lang="en-US" sz="1100" dirty="0"/>
              <a:t>=</a:t>
            </a:r>
            <a:r>
              <a:rPr lang="en-US" sz="1100" dirty="0" err="1"/>
              <a:t>i&amp;url</a:t>
            </a:r>
            <a:r>
              <a:rPr lang="en-US" sz="1100" dirty="0"/>
              <a:t>=https%3A%2F%2Ftheconversation.com%2Fthree-charts-that-show-where-the-coronavirus-death-rate-is-heading-137103&amp;psig=AOvVaw0_3uQRiHl9VkVurSQsCgd8&amp;ust=1676730548894000&amp;source=</a:t>
            </a:r>
            <a:r>
              <a:rPr lang="en-US" sz="1100" dirty="0" err="1"/>
              <a:t>images&amp;cd</a:t>
            </a:r>
            <a:r>
              <a:rPr lang="en-US" sz="1100" dirty="0"/>
              <a:t>=</a:t>
            </a:r>
            <a:r>
              <a:rPr lang="en-US" sz="1100" dirty="0" err="1"/>
              <a:t>vfe&amp;ved</a:t>
            </a:r>
            <a:r>
              <a:rPr lang="en-US" sz="1100" dirty="0"/>
              <a:t>=0CA8QjRxqFwoTCLDm5ZfinP0CFQAAAAAdAAAAABAE</a:t>
            </a:r>
          </a:p>
        </p:txBody>
      </p:sp>
    </p:spTree>
    <p:extLst>
      <p:ext uri="{BB962C8B-B14F-4D97-AF65-F5344CB8AC3E}">
        <p14:creationId xmlns:p14="http://schemas.microsoft.com/office/powerpoint/2010/main" val="4164331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Cerebrovascular Disease</a:t>
            </a:r>
            <a:endParaRPr sz="3200" dirty="0">
              <a:solidFill>
                <a:schemeClr val="accent2"/>
              </a:solidFill>
            </a:endParaRPr>
          </a:p>
        </p:txBody>
      </p:sp>
      <p:sp>
        <p:nvSpPr>
          <p:cNvPr id="500" name="Google Shape;500;p18"/>
          <p:cNvSpPr txBox="1">
            <a:spLocks noGrp="1"/>
          </p:cNvSpPr>
          <p:nvPr>
            <p:ph type="body" idx="1"/>
          </p:nvPr>
        </p:nvSpPr>
        <p:spPr>
          <a:xfrm>
            <a:off x="344330" y="1062446"/>
            <a:ext cx="6544150" cy="3387634"/>
          </a:xfrm>
          <a:prstGeom prst="rect">
            <a:avLst/>
          </a:prstGeom>
        </p:spPr>
        <p:txBody>
          <a:bodyPr spcFirstLastPara="1" wrap="square" lIns="91425" tIns="91425" rIns="91425" bIns="91425" anchor="t" anchorCtr="0">
            <a:normAutofit lnSpcReduction="10000"/>
          </a:bodyPr>
          <a:lstStyle/>
          <a:p>
            <a:r>
              <a:rPr lang="en-US" sz="1800" dirty="0"/>
              <a:t>Results of problems </a:t>
            </a:r>
            <a:r>
              <a:rPr lang="en-GB" sz="1800" dirty="0">
                <a:effectLst/>
              </a:rPr>
              <a:t>with the blood vessels supplying the brain</a:t>
            </a:r>
          </a:p>
          <a:p>
            <a:r>
              <a:rPr lang="en-US" sz="1800" dirty="0"/>
              <a:t>Types of CVD in the PHS Data</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Stroke</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 area of brain is deprived of blood supply because of a blockage usually by fatty deposits or a blood clot</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Transient ischaemic attach (TIA) </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temporary form of stroke (“mini-stroke”), symptoms generally last less than 24 hours</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effectLst/>
                <a:latin typeface="Source Sans Pro" panose="020B0503030403020204" pitchFamily="34" charset="0"/>
                <a:ea typeface="Source Sans Pro" panose="020B0503030403020204" pitchFamily="34" charset="0"/>
              </a:rPr>
              <a:t>Subarachnoid haemorrhage </a:t>
            </a:r>
            <a:r>
              <a:rPr lang="en-GB" sz="1600" dirty="0">
                <a:solidFill>
                  <a:schemeClr val="bg1">
                    <a:lumMod val="50000"/>
                  </a:schemeClr>
                </a:solidFill>
                <a:effectLst/>
                <a:latin typeface="Source Sans Pro" panose="020B0503030403020204" pitchFamily="34" charset="0"/>
                <a:ea typeface="Source Sans Pro" panose="020B0503030403020204" pitchFamily="34" charset="0"/>
              </a:rPr>
              <a:t>- a leak of blood caused by the rupture of a blood vessel beneath the membrane covering the brain (type of brain haemorrhage)</a:t>
            </a:r>
          </a:p>
          <a:p>
            <a:pPr lvl="1" indent="-355600">
              <a:spcBef>
                <a:spcPts val="600"/>
              </a:spcBef>
              <a:buClr>
                <a:schemeClr val="bg1">
                  <a:lumMod val="50000"/>
                </a:schemeClr>
              </a:buClr>
              <a:buSzPct val="120000"/>
              <a:buFont typeface="Arial" panose="020B0604020202020204" pitchFamily="34" charset="0"/>
              <a:buChar char="•"/>
            </a:pPr>
            <a:r>
              <a:rPr lang="en-GB" sz="1600" b="1" dirty="0">
                <a:solidFill>
                  <a:schemeClr val="bg1">
                    <a:lumMod val="50000"/>
                  </a:schemeClr>
                </a:solidFill>
                <a:latin typeface="Source Sans Pro" panose="020B0503030403020204" pitchFamily="34" charset="0"/>
                <a:ea typeface="Source Sans Pro" panose="020B0503030403020204" pitchFamily="34" charset="0"/>
              </a:rPr>
              <a:t>Other CVD </a:t>
            </a:r>
            <a:r>
              <a:rPr lang="en-GB" sz="1600" dirty="0">
                <a:solidFill>
                  <a:schemeClr val="bg1">
                    <a:lumMod val="50000"/>
                  </a:schemeClr>
                </a:solidFill>
                <a:latin typeface="Source Sans Pro" panose="020B0503030403020204" pitchFamily="34" charset="0"/>
                <a:ea typeface="Source Sans Pro" panose="020B0503030403020204" pitchFamily="34" charset="0"/>
              </a:rPr>
              <a:t>– incidences which don’t fall into above categories</a:t>
            </a:r>
            <a:endParaRPr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BB21EB36-CADA-3A60-7906-877B0F62A2AC}"/>
              </a:ext>
            </a:extLst>
          </p:cNvPr>
          <p:cNvPicPr>
            <a:picLocks noChangeAspect="1"/>
          </p:cNvPicPr>
          <p:nvPr/>
        </p:nvPicPr>
        <p:blipFill>
          <a:blip r:embed="rId3"/>
          <a:stretch>
            <a:fillRect/>
          </a:stretch>
        </p:blipFill>
        <p:spPr>
          <a:xfrm>
            <a:off x="6996472" y="876301"/>
            <a:ext cx="1863633" cy="1064191"/>
          </a:xfrm>
          <a:prstGeom prst="rect">
            <a:avLst/>
          </a:prstGeom>
        </p:spPr>
      </p:pic>
      <p:sp>
        <p:nvSpPr>
          <p:cNvPr id="4" name="TextBox 2">
            <a:extLst>
              <a:ext uri="{FF2B5EF4-FFF2-40B4-BE49-F238E27FC236}">
                <a16:creationId xmlns:a16="http://schemas.microsoft.com/office/drawing/2014/main" id="{B479AD48-EC85-C7FA-37B0-7CEEC271A222}"/>
              </a:ext>
            </a:extLst>
          </p:cNvPr>
          <p:cNvSpPr txBox="1"/>
          <p:nvPr/>
        </p:nvSpPr>
        <p:spPr>
          <a:xfrm>
            <a:off x="7964027" y="1565243"/>
            <a:ext cx="931687" cy="27699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200" b="1" dirty="0">
                <a:solidFill>
                  <a:schemeClr val="bg1">
                    <a:lumMod val="50000"/>
                  </a:schemeClr>
                </a:solidFill>
              </a:rPr>
              <a:t>Blood clot</a:t>
            </a:r>
          </a:p>
        </p:txBody>
      </p:sp>
      <p:pic>
        <p:nvPicPr>
          <p:cNvPr id="5" name="Picture 4" descr="Diagram&#10;&#10;Description automatically generated with medium confidence">
            <a:extLst>
              <a:ext uri="{FF2B5EF4-FFF2-40B4-BE49-F238E27FC236}">
                <a16:creationId xmlns:a16="http://schemas.microsoft.com/office/drawing/2014/main" id="{3F17EBB0-59F9-0988-6D07-2C08B0C89908}"/>
              </a:ext>
            </a:extLst>
          </p:cNvPr>
          <p:cNvPicPr>
            <a:picLocks noChangeAspect="1"/>
          </p:cNvPicPr>
          <p:nvPr/>
        </p:nvPicPr>
        <p:blipFill>
          <a:blip r:embed="rId4"/>
          <a:stretch>
            <a:fillRect/>
          </a:stretch>
        </p:blipFill>
        <p:spPr>
          <a:xfrm>
            <a:off x="6996472" y="2021837"/>
            <a:ext cx="1863633" cy="1123116"/>
          </a:xfrm>
          <a:prstGeom prst="rect">
            <a:avLst/>
          </a:prstGeom>
        </p:spPr>
      </p:pic>
      <p:sp>
        <p:nvSpPr>
          <p:cNvPr id="6" name="TextBox 5">
            <a:extLst>
              <a:ext uri="{FF2B5EF4-FFF2-40B4-BE49-F238E27FC236}">
                <a16:creationId xmlns:a16="http://schemas.microsoft.com/office/drawing/2014/main" id="{71EEF6C1-266B-9835-CB4F-4E713F1A7C46}"/>
              </a:ext>
            </a:extLst>
          </p:cNvPr>
          <p:cNvSpPr txBox="1"/>
          <p:nvPr/>
        </p:nvSpPr>
        <p:spPr>
          <a:xfrm>
            <a:off x="8008260" y="2683288"/>
            <a:ext cx="851845" cy="461665"/>
          </a:xfrm>
          <a:prstGeom prst="rect">
            <a:avLst/>
          </a:prstGeom>
          <a:noFill/>
        </p:spPr>
        <p:txBody>
          <a:bodyPr wrap="square" rtlCol="0">
            <a:spAutoFit/>
          </a:bodyPr>
          <a:lstStyle/>
          <a:p>
            <a:pPr algn="ctr"/>
            <a:r>
              <a:rPr lang="en-US" sz="1200" b="1" dirty="0">
                <a:solidFill>
                  <a:schemeClr val="bg1">
                    <a:lumMod val="50000"/>
                  </a:schemeClr>
                </a:solidFill>
              </a:rPr>
              <a:t>Fatty deposits</a:t>
            </a:r>
          </a:p>
        </p:txBody>
      </p:sp>
      <p:pic>
        <p:nvPicPr>
          <p:cNvPr id="7" name="Picture 6" descr="A picture containing text, businesscard, vector graphics&#10;&#10;Description automatically generated">
            <a:extLst>
              <a:ext uri="{FF2B5EF4-FFF2-40B4-BE49-F238E27FC236}">
                <a16:creationId xmlns:a16="http://schemas.microsoft.com/office/drawing/2014/main" id="{7F98161E-F558-DDED-7C57-0ED3166F0F2E}"/>
              </a:ext>
            </a:extLst>
          </p:cNvPr>
          <p:cNvPicPr>
            <a:picLocks noChangeAspect="1"/>
          </p:cNvPicPr>
          <p:nvPr/>
        </p:nvPicPr>
        <p:blipFill>
          <a:blip r:embed="rId5"/>
          <a:stretch>
            <a:fillRect/>
          </a:stretch>
        </p:blipFill>
        <p:spPr>
          <a:xfrm>
            <a:off x="6996472" y="3269170"/>
            <a:ext cx="1863633" cy="1169443"/>
          </a:xfrm>
          <a:prstGeom prst="rect">
            <a:avLst/>
          </a:prstGeom>
        </p:spPr>
      </p:pic>
      <p:sp>
        <p:nvSpPr>
          <p:cNvPr id="8" name="TextBox 7">
            <a:extLst>
              <a:ext uri="{FF2B5EF4-FFF2-40B4-BE49-F238E27FC236}">
                <a16:creationId xmlns:a16="http://schemas.microsoft.com/office/drawing/2014/main" id="{2117C044-2747-1802-E149-3519DAB8EF86}"/>
              </a:ext>
            </a:extLst>
          </p:cNvPr>
          <p:cNvSpPr txBox="1"/>
          <p:nvPr/>
        </p:nvSpPr>
        <p:spPr>
          <a:xfrm>
            <a:off x="7651895" y="4076445"/>
            <a:ext cx="1320215" cy="276999"/>
          </a:xfrm>
          <a:prstGeom prst="rect">
            <a:avLst/>
          </a:prstGeom>
          <a:noFill/>
        </p:spPr>
        <p:txBody>
          <a:bodyPr wrap="square" rtlCol="0">
            <a:spAutoFit/>
          </a:bodyPr>
          <a:lstStyle/>
          <a:p>
            <a:r>
              <a:rPr lang="en-US" sz="1200" b="1" dirty="0" err="1">
                <a:solidFill>
                  <a:schemeClr val="bg1">
                    <a:lumMod val="50000"/>
                  </a:schemeClr>
                </a:solidFill>
              </a:rPr>
              <a:t>Haemorrahage</a:t>
            </a:r>
            <a:endParaRPr lang="en-US" sz="1200" b="1" dirty="0">
              <a:solidFill>
                <a:schemeClr val="bg1">
                  <a:lumMod val="50000"/>
                </a:schemeClr>
              </a:solidFill>
            </a:endParaRPr>
          </a:p>
        </p:txBody>
      </p:sp>
    </p:spTree>
    <p:extLst>
      <p:ext uri="{BB962C8B-B14F-4D97-AF65-F5344CB8AC3E}">
        <p14:creationId xmlns:p14="http://schemas.microsoft.com/office/powerpoint/2010/main" val="36220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CVD in Scotland</a:t>
            </a:r>
            <a:endParaRPr sz="3200" dirty="0">
              <a:solidFill>
                <a:schemeClr val="accent2"/>
              </a:solidFill>
            </a:endParaRPr>
          </a:p>
        </p:txBody>
      </p:sp>
      <p:sp>
        <p:nvSpPr>
          <p:cNvPr id="500" name="Google Shape;500;p18"/>
          <p:cNvSpPr txBox="1">
            <a:spLocks noGrp="1"/>
          </p:cNvSpPr>
          <p:nvPr>
            <p:ph type="body" idx="1"/>
          </p:nvPr>
        </p:nvSpPr>
        <p:spPr>
          <a:xfrm>
            <a:off x="344330" y="1062446"/>
            <a:ext cx="6544150" cy="3387634"/>
          </a:xfrm>
          <a:prstGeom prst="rect">
            <a:avLst/>
          </a:prstGeom>
        </p:spPr>
        <p:txBody>
          <a:bodyPr spcFirstLastPara="1" wrap="square" lIns="91425" tIns="91425" rIns="91425" bIns="91425" anchor="t" anchorCtr="0">
            <a:normAutofit/>
          </a:bodyPr>
          <a:lstStyle/>
          <a:p>
            <a:r>
              <a:rPr lang="en-GB" dirty="0">
                <a:effectLst/>
              </a:rPr>
              <a:t>3826 deaths in Scotland in 2021 where CVD was underlying cause</a:t>
            </a:r>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sp>
        <p:nvSpPr>
          <p:cNvPr id="2" name="TextBox 1">
            <a:extLst>
              <a:ext uri="{FF2B5EF4-FFF2-40B4-BE49-F238E27FC236}">
                <a16:creationId xmlns:a16="http://schemas.microsoft.com/office/drawing/2014/main" id="{83ED51D2-6FFD-538E-09BB-75C5FFF115FD}"/>
              </a:ext>
            </a:extLst>
          </p:cNvPr>
          <p:cNvSpPr txBox="1"/>
          <p:nvPr/>
        </p:nvSpPr>
        <p:spPr>
          <a:xfrm>
            <a:off x="0" y="4774168"/>
            <a:ext cx="5402335" cy="369332"/>
          </a:xfrm>
          <a:prstGeom prst="rect">
            <a:avLst/>
          </a:prstGeom>
          <a:solidFill>
            <a:srgbClr val="E5E5E5">
              <a:alpha val="50196"/>
            </a:srgbClr>
          </a:solidFill>
        </p:spPr>
        <p:txBody>
          <a:bodyPr wrap="square">
            <a:spAutoFit/>
          </a:bodyPr>
          <a:lstStyle/>
          <a:p>
            <a:r>
              <a:rPr lang="en-US" sz="900" dirty="0">
                <a:latin typeface="Source Sans Pro" panose="020B0503030403020204" pitchFamily="34" charset="0"/>
                <a:ea typeface="Source Sans Pro" panose="020B0503030403020204" pitchFamily="34" charset="0"/>
              </a:rPr>
              <a:t>References: 	</a:t>
            </a:r>
            <a:r>
              <a:rPr lang="en-US" sz="900" dirty="0">
                <a:latin typeface="Source Sans Pro" panose="020B0503030403020204" pitchFamily="34" charset="0"/>
                <a:ea typeface="Source Sans Pro" panose="020B0503030403020204" pitchFamily="34" charset="0"/>
                <a:hlinkClick r:id="rId3"/>
              </a:rPr>
              <a:t>https://www.scotpho.org.uk/population-dynamics/deaths/data/most-frequent-causes/</a:t>
            </a:r>
            <a:endParaRPr lang="en-US" sz="900" dirty="0">
              <a:latin typeface="Source Sans Pro" panose="020B0503030403020204" pitchFamily="34" charset="0"/>
              <a:ea typeface="Source Sans Pro" panose="020B0503030403020204" pitchFamily="34" charset="0"/>
            </a:endParaRPr>
          </a:p>
          <a:p>
            <a:r>
              <a:rPr lang="en-US" sz="900" dirty="0">
                <a:latin typeface="Source Sans Pro" panose="020B0503030403020204" pitchFamily="34" charset="0"/>
                <a:ea typeface="Source Sans Pro" panose="020B0503030403020204" pitchFamily="34" charset="0"/>
              </a:rPr>
              <a:t>	British Heart Foundation - Global Heart &amp; Circulatory Disease Factsheet Feb 2023</a:t>
            </a:r>
          </a:p>
        </p:txBody>
      </p:sp>
      <p:pic>
        <p:nvPicPr>
          <p:cNvPr id="9" name="Picture 8">
            <a:extLst>
              <a:ext uri="{FF2B5EF4-FFF2-40B4-BE49-F238E27FC236}">
                <a16:creationId xmlns:a16="http://schemas.microsoft.com/office/drawing/2014/main" id="{473A46CB-C621-EA59-7D61-566EB146377F}"/>
              </a:ext>
            </a:extLst>
          </p:cNvPr>
          <p:cNvPicPr>
            <a:picLocks noChangeAspect="1"/>
          </p:cNvPicPr>
          <p:nvPr/>
        </p:nvPicPr>
        <p:blipFill>
          <a:blip r:embed="rId4"/>
          <a:stretch>
            <a:fillRect/>
          </a:stretch>
        </p:blipFill>
        <p:spPr>
          <a:xfrm>
            <a:off x="6141325" y="1062446"/>
            <a:ext cx="2897852" cy="2229117"/>
          </a:xfrm>
          <a:prstGeom prst="rect">
            <a:avLst/>
          </a:prstGeom>
        </p:spPr>
      </p:pic>
    </p:spTree>
    <p:extLst>
      <p:ext uri="{BB962C8B-B14F-4D97-AF65-F5344CB8AC3E}">
        <p14:creationId xmlns:p14="http://schemas.microsoft.com/office/powerpoint/2010/main" val="382450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 – CVD Data</a:t>
            </a:r>
            <a:endParaRPr sz="3200" dirty="0">
              <a:solidFill>
                <a:schemeClr val="accent2"/>
              </a:solidFill>
            </a:endParaRPr>
          </a:p>
        </p:txBody>
      </p:sp>
      <p:sp>
        <p:nvSpPr>
          <p:cNvPr id="2" name="TextBox 1">
            <a:extLst>
              <a:ext uri="{FF2B5EF4-FFF2-40B4-BE49-F238E27FC236}">
                <a16:creationId xmlns:a16="http://schemas.microsoft.com/office/drawing/2014/main" id="{83ED51D2-6FFD-538E-09BB-75C5FFF115FD}"/>
              </a:ext>
            </a:extLst>
          </p:cNvPr>
          <p:cNvSpPr txBox="1"/>
          <p:nvPr/>
        </p:nvSpPr>
        <p:spPr>
          <a:xfrm>
            <a:off x="0" y="4774168"/>
            <a:ext cx="5402335" cy="369332"/>
          </a:xfrm>
          <a:prstGeom prst="rect">
            <a:avLst/>
          </a:prstGeom>
          <a:solidFill>
            <a:srgbClr val="E5E5E5">
              <a:alpha val="50196"/>
            </a:srgbClr>
          </a:solidFill>
        </p:spPr>
        <p:txBody>
          <a:bodyPr wrap="square">
            <a:spAutoFit/>
          </a:bodyPr>
          <a:lstStyle/>
          <a:p>
            <a:r>
              <a:rPr lang="en-US" sz="900" dirty="0">
                <a:latin typeface="Source Sans Pro" panose="020B0503030403020204" pitchFamily="34" charset="0"/>
                <a:ea typeface="Source Sans Pro" panose="020B0503030403020204" pitchFamily="34" charset="0"/>
              </a:rPr>
              <a:t>References: 	</a:t>
            </a:r>
            <a:r>
              <a:rPr lang="en-US" sz="900" dirty="0">
                <a:latin typeface="Source Sans Pro" panose="020B0503030403020204" pitchFamily="34" charset="0"/>
                <a:ea typeface="Source Sans Pro" panose="020B0503030403020204" pitchFamily="34" charset="0"/>
                <a:hlinkClick r:id="rId3"/>
              </a:rPr>
              <a:t>https://www.scotpho.org.uk/population-dynamics/deaths/data/most-frequent-causes/</a:t>
            </a:r>
            <a:endParaRPr lang="en-US" sz="900" dirty="0">
              <a:latin typeface="Source Sans Pro" panose="020B0503030403020204" pitchFamily="34" charset="0"/>
              <a:ea typeface="Source Sans Pro" panose="020B0503030403020204" pitchFamily="34" charset="0"/>
            </a:endParaRPr>
          </a:p>
          <a:p>
            <a:r>
              <a:rPr lang="en-US" sz="900" dirty="0">
                <a:latin typeface="Source Sans Pro" panose="020B0503030403020204" pitchFamily="34" charset="0"/>
                <a:ea typeface="Source Sans Pro" panose="020B0503030403020204" pitchFamily="34" charset="0"/>
              </a:rPr>
              <a:t>	British Heart Foundation - Global Heart &amp; Circulatory Disease Factsheet Feb 2023</a:t>
            </a:r>
          </a:p>
        </p:txBody>
      </p:sp>
      <p:sp>
        <p:nvSpPr>
          <p:cNvPr id="5" name="Content Placeholder 2">
            <a:extLst>
              <a:ext uri="{FF2B5EF4-FFF2-40B4-BE49-F238E27FC236}">
                <a16:creationId xmlns:a16="http://schemas.microsoft.com/office/drawing/2014/main" id="{04B47697-5596-0E69-5735-72E34C4B6912}"/>
              </a:ext>
            </a:extLst>
          </p:cNvPr>
          <p:cNvSpPr txBox="1">
            <a:spLocks/>
          </p:cNvSpPr>
          <p:nvPr/>
        </p:nvSpPr>
        <p:spPr>
          <a:xfrm>
            <a:off x="433154" y="876301"/>
            <a:ext cx="4025635"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bg1">
                  <a:lumMod val="50000"/>
                </a:schemeClr>
              </a:buClr>
              <a:buSzPct val="80000"/>
              <a:buFont typeface="Source Sans Pro"/>
              <a:buChar char="◉"/>
              <a:defRPr sz="2000" b="0" i="0" u="none" strike="noStrike" cap="none">
                <a:solidFill>
                  <a:schemeClr val="bg1">
                    <a:lumMod val="50000"/>
                  </a:schemeClr>
                </a:solidFill>
                <a:latin typeface="Source Sans Pro" panose="020B0503030403020204" pitchFamily="34" charset="0"/>
                <a:ea typeface="Source Sans Pro" panose="020B0503030403020204" pitchFamily="34" charset="0"/>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GB" dirty="0"/>
              <a:t>Data from PHS Scotland</a:t>
            </a:r>
          </a:p>
          <a:p>
            <a:pPr lvl="1">
              <a:buClr>
                <a:schemeClr val="bg1">
                  <a:lumMod val="50000"/>
                </a:schemeClr>
              </a:buClr>
            </a:pPr>
            <a:r>
              <a:rPr lang="en-GB" dirty="0">
                <a:solidFill>
                  <a:schemeClr val="bg1">
                    <a:lumMod val="50000"/>
                  </a:schemeClr>
                </a:solidFill>
                <a:latin typeface="Source Sans Pro" panose="020B0503030403020204" pitchFamily="34" charset="0"/>
                <a:ea typeface="Source Sans Pro" panose="020B0503030403020204" pitchFamily="34" charset="0"/>
              </a:rPr>
              <a:t>Discharges</a:t>
            </a:r>
          </a:p>
          <a:p>
            <a:pPr lvl="1">
              <a:buClr>
                <a:schemeClr val="bg1">
                  <a:lumMod val="50000"/>
                </a:schemeClr>
              </a:buClr>
            </a:pPr>
            <a:r>
              <a:rPr lang="en-GB" dirty="0">
                <a:solidFill>
                  <a:schemeClr val="bg1">
                    <a:lumMod val="50000"/>
                  </a:schemeClr>
                </a:solidFill>
                <a:latin typeface="Source Sans Pro" panose="020B0503030403020204" pitchFamily="34" charset="0"/>
                <a:ea typeface="Source Sans Pro" panose="020B0503030403020204" pitchFamily="34" charset="0"/>
              </a:rPr>
              <a:t>Mortality</a:t>
            </a:r>
          </a:p>
          <a:p>
            <a:endParaRPr lang="en-GB" dirty="0"/>
          </a:p>
          <a:p>
            <a:r>
              <a:rPr lang="en-GB" sz="1600" b="1" dirty="0"/>
              <a:t>Raw data </a:t>
            </a:r>
            <a:r>
              <a:rPr lang="en-GB" sz="1600" dirty="0"/>
              <a:t>– number of discharges</a:t>
            </a:r>
          </a:p>
          <a:p>
            <a:r>
              <a:rPr lang="en-GB" sz="1600" b="1" dirty="0"/>
              <a:t>Crude rates </a:t>
            </a:r>
            <a:r>
              <a:rPr lang="en-GB" sz="1600" dirty="0"/>
              <a:t>– discharges per 100,000 population</a:t>
            </a:r>
          </a:p>
          <a:p>
            <a:r>
              <a:rPr lang="en-GB" sz="1600" b="1" dirty="0"/>
              <a:t>EASR</a:t>
            </a:r>
            <a:r>
              <a:rPr lang="en-GB" sz="1600" dirty="0"/>
              <a:t> – discharges adjusted to European Standard Population to account for age and sex differences in different places</a:t>
            </a:r>
          </a:p>
          <a:p>
            <a:endParaRPr lang="en-US" dirty="0"/>
          </a:p>
        </p:txBody>
      </p:sp>
      <p:sp>
        <p:nvSpPr>
          <p:cNvPr id="6" name="TextBox 1">
            <a:extLst>
              <a:ext uri="{FF2B5EF4-FFF2-40B4-BE49-F238E27FC236}">
                <a16:creationId xmlns:a16="http://schemas.microsoft.com/office/drawing/2014/main" id="{10B104BA-889E-63FD-B833-F039C9796F56}"/>
              </a:ext>
            </a:extLst>
          </p:cNvPr>
          <p:cNvSpPr txBox="1"/>
          <p:nvPr/>
        </p:nvSpPr>
        <p:spPr>
          <a:xfrm>
            <a:off x="2923771" y="1438212"/>
            <a:ext cx="247856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solidFill>
                  <a:schemeClr val="bg1">
                    <a:lumMod val="50000"/>
                  </a:schemeClr>
                </a:solidFill>
                <a:latin typeface="Source Sans Pro" panose="020B0503030403020204" pitchFamily="34" charset="0"/>
                <a:ea typeface="Source Sans Pro" panose="020B0503030403020204" pitchFamily="34" charset="0"/>
              </a:rPr>
              <a:t>Health Board and Council Area</a:t>
            </a:r>
          </a:p>
        </p:txBody>
      </p:sp>
      <p:sp>
        <p:nvSpPr>
          <p:cNvPr id="7" name="TextBox 2">
            <a:extLst>
              <a:ext uri="{FF2B5EF4-FFF2-40B4-BE49-F238E27FC236}">
                <a16:creationId xmlns:a16="http://schemas.microsoft.com/office/drawing/2014/main" id="{8ED064B7-3A85-79C6-3EFC-AD31C8C072D8}"/>
              </a:ext>
            </a:extLst>
          </p:cNvPr>
          <p:cNvSpPr txBox="1"/>
          <p:nvPr/>
        </p:nvSpPr>
        <p:spPr>
          <a:xfrm>
            <a:off x="2494085" y="1180301"/>
            <a:ext cx="729343" cy="1323439"/>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4000" dirty="0">
                <a:solidFill>
                  <a:schemeClr val="bg1">
                    <a:lumMod val="50000"/>
                  </a:schemeClr>
                </a:solidFill>
                <a:latin typeface="Source Sans Pro" panose="020B0503030403020204" pitchFamily="34" charset="0"/>
                <a:ea typeface="Source Sans Pro" panose="020B0503030403020204" pitchFamily="34" charset="0"/>
                <a:cs typeface="Arial" panose="020B0604020202020204" pitchFamily="34" charset="0"/>
              </a:rPr>
              <a:t>}	</a:t>
            </a:r>
          </a:p>
        </p:txBody>
      </p:sp>
      <p:sp>
        <p:nvSpPr>
          <p:cNvPr id="8" name="TextBox 3">
            <a:extLst>
              <a:ext uri="{FF2B5EF4-FFF2-40B4-BE49-F238E27FC236}">
                <a16:creationId xmlns:a16="http://schemas.microsoft.com/office/drawing/2014/main" id="{71F1B8A8-C540-ABD1-BAC9-1743971FC6F1}"/>
              </a:ext>
            </a:extLst>
          </p:cNvPr>
          <p:cNvSpPr txBox="1"/>
          <p:nvPr/>
        </p:nvSpPr>
        <p:spPr>
          <a:xfrm>
            <a:off x="5700265" y="918647"/>
            <a:ext cx="819455" cy="193899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dirty="0">
                <a:solidFill>
                  <a:schemeClr val="bg1">
                    <a:lumMod val="50000"/>
                  </a:schemeClr>
                </a:solidFill>
                <a:latin typeface="Source Sans Pro" panose="020B0503030403020204" pitchFamily="34" charset="0"/>
                <a:ea typeface="Source Sans Pro" panose="020B0503030403020204" pitchFamily="34" charset="0"/>
              </a:rPr>
              <a:t>2009  </a:t>
            </a: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r>
              <a:rPr lang="en-US" sz="2000" dirty="0">
                <a:solidFill>
                  <a:schemeClr val="bg1">
                    <a:lumMod val="50000"/>
                  </a:schemeClr>
                </a:solidFill>
                <a:latin typeface="Source Sans Pro" panose="020B0503030403020204" pitchFamily="34" charset="0"/>
                <a:ea typeface="Source Sans Pro" panose="020B0503030403020204" pitchFamily="34" charset="0"/>
              </a:rPr>
              <a:t>2018</a:t>
            </a:r>
          </a:p>
          <a:p>
            <a:endParaRPr lang="en-US" sz="2000" dirty="0">
              <a:solidFill>
                <a:schemeClr val="bg1">
                  <a:lumMod val="50000"/>
                </a:schemeClr>
              </a:solidFill>
              <a:latin typeface="Source Sans Pro" panose="020B0503030403020204" pitchFamily="34" charset="0"/>
              <a:ea typeface="Source Sans Pro" panose="020B0503030403020204" pitchFamily="34" charset="0"/>
            </a:endParaRPr>
          </a:p>
          <a:p>
            <a:r>
              <a:rPr lang="en-US" sz="2000" dirty="0">
                <a:solidFill>
                  <a:schemeClr val="bg1">
                    <a:lumMod val="50000"/>
                  </a:schemeClr>
                </a:solidFill>
                <a:latin typeface="Source Sans Pro" panose="020B0503030403020204" pitchFamily="34" charset="0"/>
                <a:ea typeface="Source Sans Pro" panose="020B0503030403020204" pitchFamily="34" charset="0"/>
              </a:rPr>
              <a:t>2021</a:t>
            </a:r>
          </a:p>
        </p:txBody>
      </p:sp>
      <p:cxnSp>
        <p:nvCxnSpPr>
          <p:cNvPr id="10" name="Straight Arrow Connector 9">
            <a:extLst>
              <a:ext uri="{FF2B5EF4-FFF2-40B4-BE49-F238E27FC236}">
                <a16:creationId xmlns:a16="http://schemas.microsoft.com/office/drawing/2014/main" id="{3AB04F6E-F91E-14FE-ECA2-70F72D1E7BDC}"/>
              </a:ext>
            </a:extLst>
          </p:cNvPr>
          <p:cNvCxnSpPr>
            <a:cxnSpLocks/>
          </p:cNvCxnSpPr>
          <p:nvPr/>
        </p:nvCxnSpPr>
        <p:spPr>
          <a:xfrm>
            <a:off x="6034618" y="1240742"/>
            <a:ext cx="0" cy="55003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0F2396-A37F-207A-93D0-7D0B4809D955}"/>
              </a:ext>
            </a:extLst>
          </p:cNvPr>
          <p:cNvCxnSpPr>
            <a:cxnSpLocks/>
          </p:cNvCxnSpPr>
          <p:nvPr/>
        </p:nvCxnSpPr>
        <p:spPr>
          <a:xfrm>
            <a:off x="6069030" y="2150717"/>
            <a:ext cx="0" cy="35302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Explosion 1 11">
            <a:extLst>
              <a:ext uri="{FF2B5EF4-FFF2-40B4-BE49-F238E27FC236}">
                <a16:creationId xmlns:a16="http://schemas.microsoft.com/office/drawing/2014/main" id="{BC341596-A0B9-72DD-EA7F-2E80FDFF2C67}"/>
              </a:ext>
            </a:extLst>
          </p:cNvPr>
          <p:cNvSpPr/>
          <p:nvPr/>
        </p:nvSpPr>
        <p:spPr>
          <a:xfrm>
            <a:off x="6640587" y="727086"/>
            <a:ext cx="2345873" cy="2037806"/>
          </a:xfrm>
          <a:prstGeom prst="irregularSeal1">
            <a:avLst/>
          </a:prstGeom>
          <a:solidFill>
            <a:srgbClr val="F762BE"/>
          </a:solidFill>
          <a:ln>
            <a:solidFill>
              <a:srgbClr val="A176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atin typeface="Source Sans Pro" panose="020B0503030403020204" pitchFamily="34" charset="0"/>
                <a:ea typeface="Source Sans Pro" panose="020B0503030403020204" pitchFamily="34" charset="0"/>
              </a:rPr>
              <a:t>Includes the “COVID years”!!</a:t>
            </a:r>
          </a:p>
        </p:txBody>
      </p:sp>
      <p:sp>
        <p:nvSpPr>
          <p:cNvPr id="13" name="TextBox 7">
            <a:extLst>
              <a:ext uri="{FF2B5EF4-FFF2-40B4-BE49-F238E27FC236}">
                <a16:creationId xmlns:a16="http://schemas.microsoft.com/office/drawing/2014/main" id="{70003F15-6392-ACF2-F45B-8172DA0AA70A}"/>
              </a:ext>
            </a:extLst>
          </p:cNvPr>
          <p:cNvSpPr txBox="1"/>
          <p:nvPr/>
        </p:nvSpPr>
        <p:spPr>
          <a:xfrm>
            <a:off x="5280999" y="3018990"/>
            <a:ext cx="3435556" cy="1223412"/>
          </a:xfrm>
          <a:prstGeom prst="rect">
            <a:avLst/>
          </a:prstGeom>
          <a:noFill/>
          <a:ln>
            <a:solidFill>
              <a:schemeClr val="bg1">
                <a:lumMod val="65000"/>
              </a:schemeClr>
            </a:solidFill>
          </a:ln>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050" b="1" dirty="0">
                <a:solidFill>
                  <a:schemeClr val="bg1">
                    <a:lumMod val="50000"/>
                  </a:schemeClr>
                </a:solidFill>
                <a:latin typeface="Source Sans Pro" panose="020B0503030403020204" pitchFamily="34" charset="0"/>
                <a:ea typeface="Source Sans Pro" panose="020B0503030403020204" pitchFamily="34" charset="0"/>
              </a:rPr>
              <a:t>Discharges</a:t>
            </a:r>
          </a:p>
          <a:p>
            <a:r>
              <a:rPr lang="en-US" sz="1050" dirty="0">
                <a:solidFill>
                  <a:schemeClr val="bg1">
                    <a:lumMod val="50000"/>
                  </a:schemeClr>
                </a:solidFill>
                <a:latin typeface="Source Sans Pro" panose="020B0503030403020204" pitchFamily="34" charset="0"/>
                <a:ea typeface="Source Sans Pro" panose="020B0503030403020204" pitchFamily="34" charset="0"/>
              </a:rPr>
              <a:t>Complicated statistic</a:t>
            </a:r>
          </a:p>
          <a:p>
            <a:r>
              <a:rPr lang="en-US" sz="1050" dirty="0">
                <a:solidFill>
                  <a:schemeClr val="bg1">
                    <a:lumMod val="50000"/>
                  </a:schemeClr>
                </a:solidFill>
                <a:latin typeface="Source Sans Pro" panose="020B0503030403020204" pitchFamily="34" charset="0"/>
                <a:ea typeface="Source Sans Pro" panose="020B0503030403020204" pitchFamily="34" charset="0"/>
              </a:rPr>
              <a:t>	</a:t>
            </a:r>
          </a:p>
          <a:p>
            <a:r>
              <a:rPr lang="en-US" sz="1050" dirty="0">
                <a:solidFill>
                  <a:schemeClr val="bg1">
                    <a:lumMod val="50000"/>
                  </a:schemeClr>
                </a:solidFill>
                <a:latin typeface="Source Sans Pro" panose="020B0503030403020204" pitchFamily="34" charset="0"/>
                <a:ea typeface="Source Sans Pro" panose="020B0503030403020204" pitchFamily="34" charset="0"/>
              </a:rPr>
              <a:t>	less people dying, more being discharged</a:t>
            </a:r>
          </a:p>
          <a:p>
            <a:endParaRPr lang="en-US" sz="1050" dirty="0">
              <a:solidFill>
                <a:schemeClr val="bg1">
                  <a:lumMod val="50000"/>
                </a:schemeClr>
              </a:solidFill>
              <a:latin typeface="Source Sans Pro" panose="020B0503030403020204" pitchFamily="34" charset="0"/>
              <a:ea typeface="Source Sans Pro" panose="020B0503030403020204" pitchFamily="34" charset="0"/>
            </a:endParaRPr>
          </a:p>
          <a:p>
            <a:r>
              <a:rPr lang="en-US" sz="1050" dirty="0">
                <a:solidFill>
                  <a:schemeClr val="bg1">
                    <a:lumMod val="50000"/>
                  </a:schemeClr>
                </a:solidFill>
                <a:latin typeface="Source Sans Pro" panose="020B0503030403020204" pitchFamily="34" charset="0"/>
                <a:ea typeface="Source Sans Pro" panose="020B0503030403020204" pitchFamily="34" charset="0"/>
              </a:rPr>
              <a:t>	more people suffering CVD</a:t>
            </a:r>
          </a:p>
          <a:p>
            <a:endParaRPr lang="en-US" sz="1050" dirty="0">
              <a:solidFill>
                <a:schemeClr val="bg1">
                  <a:lumMod val="50000"/>
                </a:schemeClr>
              </a:solidFill>
              <a:latin typeface="Source Sans Pro" panose="020B0503030403020204" pitchFamily="34" charset="0"/>
              <a:ea typeface="Source Sans Pro" panose="020B0503030403020204" pitchFamily="34" charset="0"/>
            </a:endParaRPr>
          </a:p>
        </p:txBody>
      </p:sp>
      <p:sp>
        <p:nvSpPr>
          <p:cNvPr id="14" name="Up Arrow 13">
            <a:extLst>
              <a:ext uri="{FF2B5EF4-FFF2-40B4-BE49-F238E27FC236}">
                <a16:creationId xmlns:a16="http://schemas.microsoft.com/office/drawing/2014/main" id="{935195B0-1642-497F-91A8-2104DDFA2CDE}"/>
              </a:ext>
            </a:extLst>
          </p:cNvPr>
          <p:cNvSpPr/>
          <p:nvPr/>
        </p:nvSpPr>
        <p:spPr>
          <a:xfrm>
            <a:off x="5535960" y="3435244"/>
            <a:ext cx="237825" cy="386030"/>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15" name="Up Arrow 14">
            <a:extLst>
              <a:ext uri="{FF2B5EF4-FFF2-40B4-BE49-F238E27FC236}">
                <a16:creationId xmlns:a16="http://schemas.microsoft.com/office/drawing/2014/main" id="{013CA21F-17A0-B479-B7B2-4CEEFA1BFAEA}"/>
              </a:ext>
            </a:extLst>
          </p:cNvPr>
          <p:cNvSpPr/>
          <p:nvPr/>
        </p:nvSpPr>
        <p:spPr>
          <a:xfrm>
            <a:off x="5535960" y="3838823"/>
            <a:ext cx="237824" cy="38603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3593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Most Common Type of CVD</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TIAs are included in “Other CVD” for mortality data</a:t>
            </a:r>
          </a:p>
          <a:p>
            <a:r>
              <a:rPr lang="en-GB" sz="1600" dirty="0"/>
              <a:t>The raw values have been used (no population or age standardisation)</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39EF1E11-C19F-735F-6D3A-4D237BD78A4B}"/>
              </a:ext>
            </a:extLst>
          </p:cNvPr>
          <p:cNvPicPr>
            <a:picLocks noChangeAspect="1"/>
          </p:cNvPicPr>
          <p:nvPr/>
        </p:nvPicPr>
        <p:blipFill>
          <a:blip r:embed="rId3"/>
          <a:stretch>
            <a:fillRect/>
          </a:stretch>
        </p:blipFill>
        <p:spPr>
          <a:xfrm>
            <a:off x="344329" y="2048354"/>
            <a:ext cx="3522277" cy="2178324"/>
          </a:xfrm>
          <a:prstGeom prst="rect">
            <a:avLst/>
          </a:prstGeom>
        </p:spPr>
      </p:pic>
      <p:pic>
        <p:nvPicPr>
          <p:cNvPr id="9" name="Picture 8">
            <a:extLst>
              <a:ext uri="{FF2B5EF4-FFF2-40B4-BE49-F238E27FC236}">
                <a16:creationId xmlns:a16="http://schemas.microsoft.com/office/drawing/2014/main" id="{AA7CB13C-E274-3F3F-5437-11B1E2BBF47E}"/>
              </a:ext>
            </a:extLst>
          </p:cNvPr>
          <p:cNvPicPr>
            <a:picLocks noChangeAspect="1"/>
          </p:cNvPicPr>
          <p:nvPr/>
        </p:nvPicPr>
        <p:blipFill>
          <a:blip r:embed="rId4"/>
          <a:stretch>
            <a:fillRect/>
          </a:stretch>
        </p:blipFill>
        <p:spPr>
          <a:xfrm>
            <a:off x="4572000" y="1980251"/>
            <a:ext cx="3742517" cy="2314530"/>
          </a:xfrm>
          <a:prstGeom prst="rect">
            <a:avLst/>
          </a:prstGeom>
        </p:spPr>
      </p:pic>
    </p:spTree>
    <p:extLst>
      <p:ext uri="{BB962C8B-B14F-4D97-AF65-F5344CB8AC3E}">
        <p14:creationId xmlns:p14="http://schemas.microsoft.com/office/powerpoint/2010/main" val="375862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Type of CVD by Age</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Now we are looking at EASR data</a:t>
            </a:r>
          </a:p>
          <a:p>
            <a:r>
              <a:rPr lang="en-GB" sz="1600" dirty="0"/>
              <a:t>Discuss Results</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2" name="Picture 1">
            <a:extLst>
              <a:ext uri="{FF2B5EF4-FFF2-40B4-BE49-F238E27FC236}">
                <a16:creationId xmlns:a16="http://schemas.microsoft.com/office/drawing/2014/main" id="{6B9DF19E-774E-CE58-E472-C5A3094C248E}"/>
              </a:ext>
            </a:extLst>
          </p:cNvPr>
          <p:cNvPicPr>
            <a:picLocks noChangeAspect="1"/>
          </p:cNvPicPr>
          <p:nvPr/>
        </p:nvPicPr>
        <p:blipFill>
          <a:blip r:embed="rId3"/>
          <a:stretch>
            <a:fillRect/>
          </a:stretch>
        </p:blipFill>
        <p:spPr>
          <a:xfrm>
            <a:off x="631527" y="1992723"/>
            <a:ext cx="3546010" cy="2193001"/>
          </a:xfrm>
          <a:prstGeom prst="rect">
            <a:avLst/>
          </a:prstGeom>
        </p:spPr>
      </p:pic>
      <p:pic>
        <p:nvPicPr>
          <p:cNvPr id="5" name="Picture 4">
            <a:extLst>
              <a:ext uri="{FF2B5EF4-FFF2-40B4-BE49-F238E27FC236}">
                <a16:creationId xmlns:a16="http://schemas.microsoft.com/office/drawing/2014/main" id="{745728D9-3270-A90F-482A-3DF731AC3E7B}"/>
              </a:ext>
            </a:extLst>
          </p:cNvPr>
          <p:cNvPicPr>
            <a:picLocks noChangeAspect="1"/>
          </p:cNvPicPr>
          <p:nvPr/>
        </p:nvPicPr>
        <p:blipFill>
          <a:blip r:embed="rId4"/>
          <a:stretch>
            <a:fillRect/>
          </a:stretch>
        </p:blipFill>
        <p:spPr>
          <a:xfrm>
            <a:off x="5010765" y="2069740"/>
            <a:ext cx="3546009" cy="2193001"/>
          </a:xfrm>
          <a:prstGeom prst="rect">
            <a:avLst/>
          </a:prstGeom>
        </p:spPr>
      </p:pic>
    </p:spTree>
    <p:extLst>
      <p:ext uri="{BB962C8B-B14F-4D97-AF65-F5344CB8AC3E}">
        <p14:creationId xmlns:p14="http://schemas.microsoft.com/office/powerpoint/2010/main" val="308126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635725" y="160501"/>
            <a:ext cx="7921049"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effectLst/>
              </a:rPr>
              <a:t>Type of CVD by Sex</a:t>
            </a:r>
            <a:endParaRPr dirty="0"/>
          </a:p>
        </p:txBody>
      </p:sp>
      <p:sp>
        <p:nvSpPr>
          <p:cNvPr id="3" name="Google Shape;500;p18">
            <a:extLst>
              <a:ext uri="{FF2B5EF4-FFF2-40B4-BE49-F238E27FC236}">
                <a16:creationId xmlns:a16="http://schemas.microsoft.com/office/drawing/2014/main" id="{F4A61835-56CF-873E-1702-66E7C0CB39D6}"/>
              </a:ext>
            </a:extLst>
          </p:cNvPr>
          <p:cNvSpPr txBox="1">
            <a:spLocks noGrp="1"/>
          </p:cNvSpPr>
          <p:nvPr>
            <p:ph type="body" idx="1"/>
          </p:nvPr>
        </p:nvSpPr>
        <p:spPr>
          <a:xfrm>
            <a:off x="344329" y="1062446"/>
            <a:ext cx="7327921" cy="3387634"/>
          </a:xfrm>
          <a:prstGeom prst="rect">
            <a:avLst/>
          </a:prstGeom>
        </p:spPr>
        <p:txBody>
          <a:bodyPr spcFirstLastPara="1" wrap="square" lIns="91425" tIns="91425" rIns="91425" bIns="91425" anchor="t" anchorCtr="0">
            <a:normAutofit/>
          </a:bodyPr>
          <a:lstStyle/>
          <a:p>
            <a:r>
              <a:rPr lang="en-GB" sz="1600" dirty="0">
                <a:solidFill>
                  <a:schemeClr val="bg1">
                    <a:lumMod val="50000"/>
                  </a:schemeClr>
                </a:solidFill>
                <a:latin typeface="Source Sans Pro" panose="020B0503030403020204" pitchFamily="34" charset="0"/>
                <a:ea typeface="Source Sans Pro" panose="020B0503030403020204" pitchFamily="34" charset="0"/>
              </a:rPr>
              <a:t>The effects of using raw dat</a:t>
            </a:r>
            <a:r>
              <a:rPr lang="en-GB" sz="1600" dirty="0"/>
              <a:t>a vs EASR is demonstrated</a:t>
            </a:r>
          </a:p>
          <a:p>
            <a:r>
              <a:rPr lang="en-GB" sz="1600" dirty="0">
                <a:solidFill>
                  <a:schemeClr val="bg1">
                    <a:lumMod val="50000"/>
                  </a:schemeClr>
                </a:solidFill>
                <a:latin typeface="Source Sans Pro" panose="020B0503030403020204" pitchFamily="34" charset="0"/>
                <a:ea typeface="Source Sans Pro" panose="020B0503030403020204" pitchFamily="34" charset="0"/>
              </a:rPr>
              <a:t>Do more woman than men suffer CVD? Yes BUT….</a:t>
            </a:r>
          </a:p>
          <a:p>
            <a:r>
              <a:rPr lang="en-GB" sz="1600" dirty="0"/>
              <a:t>SAH – only type of CVD with female predominance</a:t>
            </a:r>
            <a:endParaRPr lang="en-GB" sz="1600" dirty="0">
              <a:solidFill>
                <a:schemeClr val="bg1">
                  <a:lumMod val="50000"/>
                </a:schemeClr>
              </a:solidFill>
              <a:latin typeface="Source Sans Pro" panose="020B0503030403020204" pitchFamily="34" charset="0"/>
              <a:ea typeface="Source Sans Pro" panose="020B0503030403020204" pitchFamily="34" charset="0"/>
            </a:endParaRPr>
          </a:p>
        </p:txBody>
      </p:sp>
      <p:sp>
        <p:nvSpPr>
          <p:cNvPr id="4" name="TextBox 3">
            <a:extLst>
              <a:ext uri="{FF2B5EF4-FFF2-40B4-BE49-F238E27FC236}">
                <a16:creationId xmlns:a16="http://schemas.microsoft.com/office/drawing/2014/main" id="{96B92E29-4F7D-10D5-3846-F8C4E5DC48AE}"/>
              </a:ext>
            </a:extLst>
          </p:cNvPr>
          <p:cNvSpPr txBox="1"/>
          <p:nvPr/>
        </p:nvSpPr>
        <p:spPr>
          <a:xfrm>
            <a:off x="6330439" y="854627"/>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hormonal influences</a:t>
            </a:r>
          </a:p>
        </p:txBody>
      </p:sp>
      <p:sp>
        <p:nvSpPr>
          <p:cNvPr id="6" name="TextBox 5">
            <a:extLst>
              <a:ext uri="{FF2B5EF4-FFF2-40B4-BE49-F238E27FC236}">
                <a16:creationId xmlns:a16="http://schemas.microsoft.com/office/drawing/2014/main" id="{FD17A95D-7161-1AEC-8153-82927A7C5C13}"/>
              </a:ext>
            </a:extLst>
          </p:cNvPr>
          <p:cNvSpPr txBox="1"/>
          <p:nvPr/>
        </p:nvSpPr>
        <p:spPr>
          <a:xfrm>
            <a:off x="6597172" y="1678530"/>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variation in wall shear stress</a:t>
            </a:r>
          </a:p>
        </p:txBody>
      </p:sp>
      <p:sp>
        <p:nvSpPr>
          <p:cNvPr id="7" name="TextBox 6">
            <a:extLst>
              <a:ext uri="{FF2B5EF4-FFF2-40B4-BE49-F238E27FC236}">
                <a16:creationId xmlns:a16="http://schemas.microsoft.com/office/drawing/2014/main" id="{3964248C-BA87-6DC8-F6B8-E94A7C2D0183}"/>
              </a:ext>
            </a:extLst>
          </p:cNvPr>
          <p:cNvSpPr txBox="1"/>
          <p:nvPr/>
        </p:nvSpPr>
        <p:spPr>
          <a:xfrm>
            <a:off x="6597172" y="1252549"/>
            <a:ext cx="3975100" cy="307777"/>
          </a:xfrm>
          <a:prstGeom prst="rect">
            <a:avLst/>
          </a:prstGeom>
          <a:noFill/>
        </p:spPr>
        <p:txBody>
          <a:bodyPr wrap="square">
            <a:spAutoFit/>
          </a:bodyPr>
          <a:lstStyle/>
          <a:p>
            <a:r>
              <a:rPr lang="en-US" dirty="0">
                <a:solidFill>
                  <a:schemeClr val="bg1">
                    <a:lumMod val="50000"/>
                  </a:schemeClr>
                </a:solidFill>
                <a:latin typeface="Source Sans Pro" panose="020B0503030403020204" pitchFamily="34" charset="0"/>
                <a:ea typeface="Source Sans Pro" panose="020B0503030403020204" pitchFamily="34" charset="0"/>
              </a:rPr>
              <a:t>reproductive factors</a:t>
            </a:r>
          </a:p>
        </p:txBody>
      </p:sp>
      <p:sp>
        <p:nvSpPr>
          <p:cNvPr id="8" name="TextBox 7">
            <a:extLst>
              <a:ext uri="{FF2B5EF4-FFF2-40B4-BE49-F238E27FC236}">
                <a16:creationId xmlns:a16="http://schemas.microsoft.com/office/drawing/2014/main" id="{56EF1173-1AE5-E50F-C0C0-81FABECD78FC}"/>
              </a:ext>
            </a:extLst>
          </p:cNvPr>
          <p:cNvSpPr txBox="1"/>
          <p:nvPr/>
        </p:nvSpPr>
        <p:spPr>
          <a:xfrm>
            <a:off x="8333937" y="654572"/>
            <a:ext cx="489570" cy="1015663"/>
          </a:xfrm>
          <a:prstGeom prst="rect">
            <a:avLst/>
          </a:prstGeom>
          <a:noFill/>
        </p:spPr>
        <p:txBody>
          <a:bodyPr wrap="square">
            <a:spAutoFit/>
          </a:bodyPr>
          <a:lstStyle/>
          <a:p>
            <a:r>
              <a:rPr lang="en-US" sz="6000" b="1" dirty="0">
                <a:solidFill>
                  <a:schemeClr val="bg1">
                    <a:lumMod val="50000"/>
                  </a:schemeClr>
                </a:solidFill>
                <a:latin typeface="Source Sans Pro" panose="020B0503030403020204" pitchFamily="34" charset="0"/>
                <a:ea typeface="Source Sans Pro" panose="020B0503030403020204" pitchFamily="34" charset="0"/>
              </a:rPr>
              <a:t>?</a:t>
            </a:r>
          </a:p>
        </p:txBody>
      </p:sp>
      <p:cxnSp>
        <p:nvCxnSpPr>
          <p:cNvPr id="9" name="Straight Arrow Connector 8">
            <a:extLst>
              <a:ext uri="{FF2B5EF4-FFF2-40B4-BE49-F238E27FC236}">
                <a16:creationId xmlns:a16="http://schemas.microsoft.com/office/drawing/2014/main" id="{7851C38A-B35B-4483-3A20-2BFDCF58DA52}"/>
              </a:ext>
            </a:extLst>
          </p:cNvPr>
          <p:cNvCxnSpPr>
            <a:endCxn id="4" idx="1"/>
          </p:cNvCxnSpPr>
          <p:nvPr/>
        </p:nvCxnSpPr>
        <p:spPr>
          <a:xfrm flipV="1">
            <a:off x="5175016" y="1008516"/>
            <a:ext cx="1155423" cy="10393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5BFEC0-678D-361F-951C-E10E8B305F7C}"/>
              </a:ext>
            </a:extLst>
          </p:cNvPr>
          <p:cNvCxnSpPr>
            <a:cxnSpLocks/>
          </p:cNvCxnSpPr>
          <p:nvPr/>
        </p:nvCxnSpPr>
        <p:spPr>
          <a:xfrm flipV="1">
            <a:off x="5175016" y="1507076"/>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B13797-5140-BB09-1108-17A4F065786E}"/>
              </a:ext>
            </a:extLst>
          </p:cNvPr>
          <p:cNvCxnSpPr>
            <a:cxnSpLocks/>
            <a:endCxn id="6" idx="1"/>
          </p:cNvCxnSpPr>
          <p:nvPr/>
        </p:nvCxnSpPr>
        <p:spPr>
          <a:xfrm flipV="1">
            <a:off x="5175016" y="1832419"/>
            <a:ext cx="1422156" cy="2075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121E27E-0223-37FF-AEAA-54892A052729}"/>
              </a:ext>
            </a:extLst>
          </p:cNvPr>
          <p:cNvPicPr>
            <a:picLocks noChangeAspect="1"/>
          </p:cNvPicPr>
          <p:nvPr/>
        </p:nvPicPr>
        <p:blipFill>
          <a:blip r:embed="rId3"/>
          <a:stretch>
            <a:fillRect/>
          </a:stretch>
        </p:blipFill>
        <p:spPr>
          <a:xfrm>
            <a:off x="1603312" y="2453836"/>
            <a:ext cx="2854109" cy="1765101"/>
          </a:xfrm>
          <a:prstGeom prst="rect">
            <a:avLst/>
          </a:prstGeom>
        </p:spPr>
      </p:pic>
      <p:pic>
        <p:nvPicPr>
          <p:cNvPr id="13" name="Picture 12">
            <a:extLst>
              <a:ext uri="{FF2B5EF4-FFF2-40B4-BE49-F238E27FC236}">
                <a16:creationId xmlns:a16="http://schemas.microsoft.com/office/drawing/2014/main" id="{F1059810-15B3-B255-582E-5B582E1F9919}"/>
              </a:ext>
            </a:extLst>
          </p:cNvPr>
          <p:cNvPicPr>
            <a:picLocks noChangeAspect="1"/>
          </p:cNvPicPr>
          <p:nvPr/>
        </p:nvPicPr>
        <p:blipFill>
          <a:blip r:embed="rId4"/>
          <a:stretch>
            <a:fillRect/>
          </a:stretch>
        </p:blipFill>
        <p:spPr>
          <a:xfrm>
            <a:off x="344329" y="2453836"/>
            <a:ext cx="2854109" cy="1765100"/>
          </a:xfrm>
          <a:prstGeom prst="rect">
            <a:avLst/>
          </a:prstGeom>
        </p:spPr>
      </p:pic>
      <p:pic>
        <p:nvPicPr>
          <p:cNvPr id="14" name="Picture 13">
            <a:extLst>
              <a:ext uri="{FF2B5EF4-FFF2-40B4-BE49-F238E27FC236}">
                <a16:creationId xmlns:a16="http://schemas.microsoft.com/office/drawing/2014/main" id="{DBF5964F-FD50-6B7F-4D85-7EF924F99F54}"/>
              </a:ext>
            </a:extLst>
          </p:cNvPr>
          <p:cNvPicPr>
            <a:picLocks noChangeAspect="1"/>
          </p:cNvPicPr>
          <p:nvPr/>
        </p:nvPicPr>
        <p:blipFill>
          <a:blip r:embed="rId5"/>
          <a:stretch>
            <a:fillRect/>
          </a:stretch>
        </p:blipFill>
        <p:spPr>
          <a:xfrm>
            <a:off x="5494844" y="2271380"/>
            <a:ext cx="3061930" cy="1893626"/>
          </a:xfrm>
          <a:prstGeom prst="rect">
            <a:avLst/>
          </a:prstGeom>
        </p:spPr>
      </p:pic>
      <p:sp>
        <p:nvSpPr>
          <p:cNvPr id="15" name="TextBox 14">
            <a:extLst>
              <a:ext uri="{FF2B5EF4-FFF2-40B4-BE49-F238E27FC236}">
                <a16:creationId xmlns:a16="http://schemas.microsoft.com/office/drawing/2014/main" id="{21818839-2A4E-98DD-DD9E-610E4C549600}"/>
              </a:ext>
            </a:extLst>
          </p:cNvPr>
          <p:cNvSpPr txBox="1"/>
          <p:nvPr/>
        </p:nvSpPr>
        <p:spPr>
          <a:xfrm>
            <a:off x="171050" y="4928056"/>
            <a:ext cx="7327922" cy="215444"/>
          </a:xfrm>
          <a:prstGeom prst="rect">
            <a:avLst/>
          </a:prstGeom>
          <a:solidFill>
            <a:srgbClr val="BFBFBF">
              <a:alpha val="50196"/>
            </a:srgbClr>
          </a:solidFill>
        </p:spPr>
        <p:txBody>
          <a:bodyPr wrap="square" rtlCol="0">
            <a:spAutoFit/>
          </a:bodyPr>
          <a:lstStyle/>
          <a:p>
            <a:r>
              <a:rPr lang="en-US" sz="800" dirty="0">
                <a:latin typeface="Source Sans Pro" panose="020B0503030403020204" pitchFamily="34" charset="0"/>
                <a:ea typeface="Source Sans Pro" panose="020B0503030403020204" pitchFamily="34" charset="0"/>
                <a:cs typeface="Arial" panose="020B0604020202020204" pitchFamily="34" charset="0"/>
              </a:rPr>
              <a:t>References:	</a:t>
            </a:r>
            <a:r>
              <a:rPr lang="en-GB" sz="800" u="sng" dirty="0">
                <a:solidFill>
                  <a:srgbClr val="0563C1"/>
                </a:solidFill>
                <a:effectLst/>
                <a:latin typeface="Source Sans Pro" panose="020B0503030403020204" pitchFamily="34" charset="0"/>
                <a:ea typeface="Source Sans Pro" panose="020B0503030403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800" dirty="0">
                <a:effectLst/>
                <a:latin typeface="Source Sans Pro" panose="020B0503030403020204" pitchFamily="34" charset="0"/>
                <a:ea typeface="Source Sans Pro" panose="020B0503030403020204" pitchFamily="34" charset="0"/>
                <a:cs typeface="Arial" panose="020B0604020202020204" pitchFamily="34" charset="0"/>
              </a:rPr>
              <a:t>  &amp;  </a:t>
            </a:r>
            <a:r>
              <a:rPr lang="en-US" sz="800" dirty="0">
                <a:latin typeface="Source Sans Pro" panose="020B0503030403020204" pitchFamily="34" charset="0"/>
                <a:ea typeface="Source Sans Pro" panose="020B0503030403020204" pitchFamily="34" charset="0"/>
                <a:cs typeface="Arial" panose="020B0604020202020204" pitchFamily="34" charset="0"/>
                <a:hlinkClick r:id="rId7"/>
              </a:rPr>
              <a:t>https://www.frontiersin.org/articles/10.3389/fneur.2012.00078/full</a:t>
            </a:r>
            <a:endParaRPr lang="en-GB" sz="800" u="sng" dirty="0">
              <a:solidFill>
                <a:srgbClr val="0563C1"/>
              </a:solidFill>
              <a:effectLst/>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251472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40D5-8723-A886-B246-6661AE2D7F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A49E256-3EC2-83B4-3573-6F594B179111}"/>
              </a:ext>
            </a:extLst>
          </p:cNvPr>
          <p:cNvSpPr>
            <a:spLocks noGrp="1"/>
          </p:cNvSpPr>
          <p:nvPr>
            <p:ph type="body" idx="1"/>
          </p:nvPr>
        </p:nvSpPr>
        <p:spPr/>
        <p:txBody>
          <a:bodyPr/>
          <a:lstStyle/>
          <a:p>
            <a:r>
              <a:rPr lang="en-US" dirty="0"/>
              <a:t>The above slide on sex is the one to run statistics on if there is time. </a:t>
            </a:r>
          </a:p>
          <a:p>
            <a:endParaRPr lang="en-US" dirty="0"/>
          </a:p>
        </p:txBody>
      </p:sp>
    </p:spTree>
    <p:extLst>
      <p:ext uri="{BB962C8B-B14F-4D97-AF65-F5344CB8AC3E}">
        <p14:creationId xmlns:p14="http://schemas.microsoft.com/office/powerpoint/2010/main" val="3142719433"/>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96282B1E-805F-5641-BBAB-CDDD53E75CFB}">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cvd_hb_ca_maps&quot;,&quot;values&quot;:{},&quot;data&quot;:{&quot;uri&quot;:&quot;e4z4az-fiona-carson.shinyapps.io/cvd_hb_ca_maps&quot;},&quot;secure&quot;:false}],&quot;name&quot;:&quot;e4z4az-fiona-carson.shinyapps.io/cvd_hb_ca_map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304</TotalTime>
  <Words>1474</Words>
  <Application>Microsoft Macintosh PowerPoint</Application>
  <PresentationFormat>On-screen Show (16:9)</PresentationFormat>
  <Paragraphs>191</Paragraphs>
  <Slides>28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ArialMT</vt:lpstr>
      <vt:lpstr>Helvetica Neue</vt:lpstr>
      <vt:lpstr>Oswald</vt:lpstr>
      <vt:lpstr>Source Sans Pro</vt:lpstr>
      <vt:lpstr>Quince template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Discharges by Health Board</vt:lpstr>
      <vt:lpstr>Incidences by Health Board?</vt:lpstr>
      <vt:lpstr>Mortality by Health Board</vt:lpstr>
      <vt:lpstr>The (Long!) Journey to a “Beautiful” Model</vt:lpstr>
      <vt:lpstr>Multiple Linear Regression –  What to Build Model on?</vt:lpstr>
      <vt:lpstr>PowerPoint Presentation</vt:lpstr>
      <vt:lpstr>AIC and BIC</vt:lpstr>
      <vt:lpstr>Real vs Model Predicted Values</vt:lpstr>
      <vt:lpstr>Predicting the Future</vt:lpstr>
      <vt:lpstr>Predicting the Future</vt:lpstr>
      <vt:lpstr>Ways to Improve Model</vt:lpstr>
      <vt:lpstr>Conclusions</vt:lpstr>
      <vt:lpstr>Future Work</vt:lpstr>
      <vt:lpstr>Appendix 1 – Model Information</vt:lpstr>
      <vt:lpstr>Appendix 2 – R2 in CVD Field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Damien Carson</cp:lastModifiedBy>
  <cp:revision>22</cp:revision>
  <dcterms:modified xsi:type="dcterms:W3CDTF">2023-02-19T20:33:02Z</dcterms:modified>
</cp:coreProperties>
</file>